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9" r:id="rId2"/>
    <p:sldId id="315" r:id="rId3"/>
    <p:sldId id="301" r:id="rId4"/>
    <p:sldId id="310" r:id="rId5"/>
    <p:sldId id="261" r:id="rId6"/>
    <p:sldId id="312" r:id="rId7"/>
    <p:sldId id="313" r:id="rId8"/>
    <p:sldId id="262" r:id="rId9"/>
    <p:sldId id="268" r:id="rId10"/>
    <p:sldId id="267" r:id="rId11"/>
    <p:sldId id="269" r:id="rId12"/>
    <p:sldId id="271" r:id="rId13"/>
    <p:sldId id="320" r:id="rId14"/>
    <p:sldId id="276" r:id="rId15"/>
    <p:sldId id="319" r:id="rId16"/>
    <p:sldId id="306" r:id="rId17"/>
    <p:sldId id="303" r:id="rId18"/>
    <p:sldId id="280" r:id="rId19"/>
    <p:sldId id="311" r:id="rId20"/>
    <p:sldId id="316" r:id="rId21"/>
    <p:sldId id="317" r:id="rId22"/>
    <p:sldId id="318" r:id="rId23"/>
    <p:sldId id="314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D8D25"/>
    <a:srgbClr val="FEC82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3"/>
    <p:restoredTop sz="94664"/>
  </p:normalViewPr>
  <p:slideViewPr>
    <p:cSldViewPr snapToGrid="0" snapToObjects="1">
      <p:cViewPr varScale="1">
        <p:scale>
          <a:sx n="53" d="100"/>
          <a:sy n="53" d="100"/>
        </p:scale>
        <p:origin x="-108" y="-9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9442162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8" cy="477952"/>
          </a:xfrm>
          <a:prstGeom prst="rect">
            <a:avLst/>
          </a:prstGeom>
        </p:spPr>
        <p:txBody>
          <a:bodyPr lIns="71436" tIns="71436" rIns="71436" bIns="71436" anchor="t"/>
          <a:lstStyle>
            <a:lvl1pPr algn="ctr" defTabSz="821530">
              <a:defRPr sz="22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123.ya.ru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info@yandex.education.r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метапрезентация_графика_раздел_01.pdf" descr="метапрезентация_графика_раздел_01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5999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Что такое Яндекс.Учебник"/>
          <p:cNvSpPr txBox="1"/>
          <p:nvPr/>
        </p:nvSpPr>
        <p:spPr>
          <a:xfrm>
            <a:off x="388657" y="3837463"/>
            <a:ext cx="14798746" cy="2851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10700"/>
              </a:lnSpc>
              <a:defRPr sz="10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Что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такое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Яндекс.Учебник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Rectangle"/>
          <p:cNvSpPr/>
          <p:nvPr/>
        </p:nvSpPr>
        <p:spPr>
          <a:xfrm>
            <a:off x="7917815" y="41"/>
            <a:ext cx="16465999" cy="13715918"/>
          </a:xfrm>
          <a:prstGeom prst="rect">
            <a:avLst/>
          </a:prstGeom>
          <a:solidFill>
            <a:srgbClr val="E8E9E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46" name="метапрезентация_графика_разделитель_06.pdf" descr="метапрезентация_графика_разделитель_06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Нестандартные задачи"/>
          <p:cNvSpPr txBox="1"/>
          <p:nvPr/>
        </p:nvSpPr>
        <p:spPr>
          <a:xfrm>
            <a:off x="438802" y="373687"/>
            <a:ext cx="6934201" cy="184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6800"/>
              </a:lnSpc>
              <a:defRPr sz="68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Нестандартные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задачи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243" name="Такие задания будут полезны школьникам, которые увлекаются математикой или занимаются по опережающим программам.…"/>
          <p:cNvSpPr txBox="1"/>
          <p:nvPr/>
        </p:nvSpPr>
        <p:spPr>
          <a:xfrm>
            <a:off x="456309" y="3284232"/>
            <a:ext cx="6934201" cy="291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>
                <a:ln w="0" cap="flat">
                  <a:noFill/>
                  <a:prstDash val="solid"/>
                  <a:miter lim="400000"/>
                </a:ln>
              </a:rPr>
              <a:t>Такие задания будут полезны школьникам, которые увлекаются математикой или занимаются по опережающим программам.</a:t>
            </a:r>
          </a:p>
          <a:p>
            <a:pPr algn="l"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endParaRPr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>
                <a:ln w="0" cap="flat">
                  <a:noFill/>
                  <a:prstDash val="solid"/>
                  <a:miter lim="400000"/>
                </a:ln>
              </a:rPr>
              <a:t>Умение действовать в нестандартной ситуации пригодится детям не только при сдаче ВПР,</a:t>
            </a:r>
            <a:br>
              <a:rPr>
                <a:ln w="0" cap="flat">
                  <a:noFill/>
                  <a:prstDash val="solid"/>
                  <a:miter lim="400000"/>
                </a:ln>
              </a:rPr>
            </a:br>
            <a:r>
              <a:rPr>
                <a:ln w="0" cap="flat">
                  <a:noFill/>
                  <a:prstDash val="solid"/>
                  <a:miter lim="400000"/>
                </a:ln>
              </a:rPr>
              <a:t>но и в будущей жизни.</a:t>
            </a:r>
          </a:p>
        </p:txBody>
      </p:sp>
      <p:pic>
        <p:nvPicPr>
          <p:cNvPr id="245" name="Нестандартные задачи 01_серый.png" descr="Нестандартные задачи 01_серый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2155" t="21636" r="27490" b="21636"/>
          <a:stretch>
            <a:fillRect/>
          </a:stretch>
        </p:blipFill>
        <p:spPr>
          <a:xfrm>
            <a:off x="9051514" y="2000250"/>
            <a:ext cx="14198601" cy="971562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xmlns="" id="{E45F0E27-3F32-7846-9F68-7CA34866E6E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54292" y="12675234"/>
            <a:ext cx="216406" cy="5820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57200">
              <a:lnSpc>
                <a:spcPts val="4500"/>
              </a:lnSpc>
              <a:defRPr sz="160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 smtClean="0">
                <a:ln w="0" cap="flat">
                  <a:noFill/>
                  <a:prstDash val="solid"/>
                  <a:miter lim="400000"/>
                </a:ln>
              </a:rPr>
              <a:pPr/>
              <a:t>10</a:t>
            </a:fld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10" name="Яндекс.Учебник">
            <a:extLst>
              <a:ext uri="{FF2B5EF4-FFF2-40B4-BE49-F238E27FC236}">
                <a16:creationId xmlns:a16="http://schemas.microsoft.com/office/drawing/2014/main" xmlns="" id="{E7BD4725-0AD0-1F4A-AD0C-0F1EC1FBE548}"/>
              </a:ext>
            </a:extLst>
          </p:cNvPr>
          <p:cNvSpPr txBox="1"/>
          <p:nvPr/>
        </p:nvSpPr>
        <p:spPr>
          <a:xfrm rot="16200000">
            <a:off x="-1837418" y="9845790"/>
            <a:ext cx="4775896" cy="5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500"/>
              </a:lnSpc>
              <a:defRPr sz="16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Яндекс.Учебник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"/>
          <p:cNvSpPr/>
          <p:nvPr/>
        </p:nvSpPr>
        <p:spPr>
          <a:xfrm>
            <a:off x="7917815" y="41"/>
            <a:ext cx="16465999" cy="13715918"/>
          </a:xfrm>
          <a:prstGeom prst="rect">
            <a:avLst/>
          </a:prstGeom>
          <a:solidFill>
            <a:srgbClr val="E8E9E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62" name="метапрезентация_графика_разделитель_08.pdf" descr="метапрезентация_графика_разделитель_08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Развитие речи"/>
          <p:cNvSpPr txBox="1"/>
          <p:nvPr/>
        </p:nvSpPr>
        <p:spPr>
          <a:xfrm>
            <a:off x="438802" y="373687"/>
            <a:ext cx="6934201" cy="981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6800"/>
              </a:lnSpc>
              <a:defRPr sz="68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Развитие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речи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259" name="Задания на работу с текстом помогут ученикам развить навыки функционального чтения и умение видеть структуру текста."/>
          <p:cNvSpPr txBox="1"/>
          <p:nvPr/>
        </p:nvSpPr>
        <p:spPr>
          <a:xfrm>
            <a:off x="456309" y="2425700"/>
            <a:ext cx="6934201" cy="1289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>
                <a:ln w="0" cap="flat">
                  <a:noFill/>
                  <a:prstDash val="solid"/>
                  <a:miter lim="400000"/>
                </a:ln>
              </a:rPr>
              <a:t>Задания на работу с текстом помогут ученикам развить навыки функционального чтения</a:t>
            </a:r>
            <a:br>
              <a:rPr>
                <a:ln w="0" cap="flat">
                  <a:noFill/>
                  <a:prstDash val="solid"/>
                  <a:miter lim="400000"/>
                </a:ln>
              </a:rPr>
            </a:br>
            <a:r>
              <a:rPr>
                <a:ln w="0" cap="flat">
                  <a:noFill/>
                  <a:prstDash val="solid"/>
                  <a:miter lim="400000"/>
                </a:ln>
              </a:rPr>
              <a:t>и умение видеть структуру текста.</a:t>
            </a:r>
          </a:p>
        </p:txBody>
      </p:sp>
      <p:pic>
        <p:nvPicPr>
          <p:cNvPr id="261" name="Развитие речи 01.png" descr="Развитие речи 01.png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9394414" y="1813123"/>
            <a:ext cx="13512801" cy="1008955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xmlns="" id="{9650F1D2-9F50-1645-A8F8-6E64037742C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54292" y="12675234"/>
            <a:ext cx="216406" cy="5820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57200">
              <a:lnSpc>
                <a:spcPts val="4500"/>
              </a:lnSpc>
              <a:defRPr sz="160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 smtClean="0">
                <a:ln w="0" cap="flat">
                  <a:noFill/>
                  <a:prstDash val="solid"/>
                  <a:miter lim="400000"/>
                </a:ln>
              </a:rPr>
              <a:pPr/>
              <a:t>11</a:t>
            </a:fld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10" name="Яндекс.Учебник">
            <a:extLst>
              <a:ext uri="{FF2B5EF4-FFF2-40B4-BE49-F238E27FC236}">
                <a16:creationId xmlns:a16="http://schemas.microsoft.com/office/drawing/2014/main" xmlns="" id="{E7BD4725-0AD0-1F4A-AD0C-0F1EC1FBE548}"/>
              </a:ext>
            </a:extLst>
          </p:cNvPr>
          <p:cNvSpPr txBox="1"/>
          <p:nvPr/>
        </p:nvSpPr>
        <p:spPr>
          <a:xfrm rot="16200000">
            <a:off x="-1837418" y="9845790"/>
            <a:ext cx="4775896" cy="5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500"/>
              </a:lnSpc>
              <a:defRPr sz="16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Яндекс.Учебник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"/>
          <p:cNvSpPr/>
          <p:nvPr/>
        </p:nvSpPr>
        <p:spPr>
          <a:xfrm>
            <a:off x="7917815" y="41"/>
            <a:ext cx="16465999" cy="13715918"/>
          </a:xfrm>
          <a:prstGeom prst="rect">
            <a:avLst/>
          </a:prstGeom>
          <a:solidFill>
            <a:srgbClr val="E8E9E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78" name="метапрезентация_графика_разделитель_10.pdf" descr="метапрезентация_графика_разделитель_10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41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Синтаксис"/>
          <p:cNvSpPr txBox="1"/>
          <p:nvPr/>
        </p:nvSpPr>
        <p:spPr>
          <a:xfrm>
            <a:off x="438802" y="373687"/>
            <a:ext cx="6934201" cy="981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6800"/>
              </a:lnSpc>
              <a:defRPr sz="68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Синтаксис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276" name="В карточках ученики подчеркивают члены предложения, подписывают части речи и ставят знаки препинания.…"/>
          <p:cNvSpPr txBox="1"/>
          <p:nvPr/>
        </p:nvSpPr>
        <p:spPr>
          <a:xfrm>
            <a:off x="456309" y="2430611"/>
            <a:ext cx="6934201" cy="291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>
                <a:ln w="0" cap="flat">
                  <a:noFill/>
                  <a:prstDash val="solid"/>
                  <a:miter lim="400000"/>
                </a:ln>
              </a:rPr>
              <a:t>В карточках ученики подчеркивают члены предложения, подписывают части речи</a:t>
            </a:r>
            <a:br>
              <a:rPr>
                <a:ln w="0" cap="flat">
                  <a:noFill/>
                  <a:prstDash val="solid"/>
                  <a:miter lim="400000"/>
                </a:ln>
              </a:rPr>
            </a:br>
            <a:r>
              <a:rPr>
                <a:ln w="0" cap="flat">
                  <a:noFill/>
                  <a:prstDash val="solid"/>
                  <a:miter lim="400000"/>
                </a:ln>
              </a:rPr>
              <a:t>и ставят знаки препинания.</a:t>
            </a:r>
          </a:p>
          <a:p>
            <a:pPr algn="l"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endParaRPr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>
                <a:ln w="0" cap="flat">
                  <a:noFill/>
                  <a:prstDash val="solid"/>
                  <a:miter lim="400000"/>
                </a:ln>
              </a:rPr>
              <a:t>Постепенно повышающийся уровень сложности заданий позволяет ученикам осваивать правила пунктуации шаг за шагом.</a:t>
            </a:r>
          </a:p>
        </p:txBody>
      </p:sp>
      <p:pic>
        <p:nvPicPr>
          <p:cNvPr id="277" name="синтаксис 01_серый.png" descr="синтаксис 01_серый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2726" t="21742" r="37862" b="21742"/>
          <a:stretch>
            <a:fillRect/>
          </a:stretch>
        </p:blipFill>
        <p:spPr>
          <a:xfrm>
            <a:off x="10353662" y="2030610"/>
            <a:ext cx="11594350" cy="965466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xmlns="" id="{CCD01B8A-ED54-B84E-B8F8-0615A1B3AE6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54292" y="12675234"/>
            <a:ext cx="216406" cy="5820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57200">
              <a:lnSpc>
                <a:spcPts val="4500"/>
              </a:lnSpc>
              <a:defRPr sz="160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 smtClean="0">
                <a:ln w="0" cap="flat">
                  <a:noFill/>
                  <a:prstDash val="solid"/>
                  <a:miter lim="400000"/>
                </a:ln>
              </a:rPr>
              <a:pPr/>
              <a:t>12</a:t>
            </a:fld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10" name="Яндекс.Учебник">
            <a:extLst>
              <a:ext uri="{FF2B5EF4-FFF2-40B4-BE49-F238E27FC236}">
                <a16:creationId xmlns:a16="http://schemas.microsoft.com/office/drawing/2014/main" xmlns="" id="{E7BD4725-0AD0-1F4A-AD0C-0F1EC1FBE548}"/>
              </a:ext>
            </a:extLst>
          </p:cNvPr>
          <p:cNvSpPr txBox="1"/>
          <p:nvPr/>
        </p:nvSpPr>
        <p:spPr>
          <a:xfrm rot="16200000">
            <a:off x="-1837418" y="9845790"/>
            <a:ext cx="4775896" cy="5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500"/>
              </a:lnSpc>
              <a:defRPr sz="16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Яндекс.Учебник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angle"/>
          <p:cNvSpPr/>
          <p:nvPr/>
        </p:nvSpPr>
        <p:spPr>
          <a:xfrm>
            <a:off x="7918450" y="0"/>
            <a:ext cx="16465550" cy="13716000"/>
          </a:xfrm>
          <a:prstGeom prst="rect">
            <a:avLst/>
          </a:prstGeom>
          <a:solidFill>
            <a:srgbClr val="E8E9E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339" name="метапрезентация_графика_разделитель_12.pdf" descr="метапрезентация_графика_разделитель_12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4340" name="Задания Яндекс.Учебника"/>
          <p:cNvSpPr txBox="1">
            <a:spLocks noChangeArrowheads="1"/>
          </p:cNvSpPr>
          <p:nvPr/>
        </p:nvSpPr>
        <p:spPr bwMode="auto">
          <a:xfrm rot="-5400000">
            <a:off x="-1838325" y="9845676"/>
            <a:ext cx="4776787" cy="582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>
            <a:spAutoFit/>
          </a:bodyPr>
          <a:lstStyle/>
          <a:p>
            <a:pPr defTabSz="457200" eaLnBrk="1">
              <a:lnSpc>
                <a:spcPts val="4500"/>
              </a:lnSpc>
            </a:pPr>
            <a:r>
              <a:rPr lang="ru-RU" sz="1600" b="0">
                <a:solidFill>
                  <a:srgbClr val="201E1E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Задания Яндекс.Учебника</a:t>
            </a:r>
          </a:p>
        </p:txBody>
      </p:sp>
      <p:sp>
        <p:nvSpPr>
          <p:cNvPr id="14341" name="Подборки"/>
          <p:cNvSpPr txBox="1">
            <a:spLocks noChangeArrowheads="1"/>
          </p:cNvSpPr>
          <p:nvPr/>
        </p:nvSpPr>
        <p:spPr bwMode="auto">
          <a:xfrm>
            <a:off x="438150" y="373063"/>
            <a:ext cx="6934200" cy="9826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>
            <a:spAutoFit/>
          </a:bodyPr>
          <a:lstStyle/>
          <a:p>
            <a:pPr defTabSz="457200" eaLnBrk="1">
              <a:lnSpc>
                <a:spcPts val="6800"/>
              </a:lnSpc>
            </a:pPr>
            <a:r>
              <a:rPr lang="ru-RU" sz="6800" b="0">
                <a:solidFill>
                  <a:srgbClr val="201E1E"/>
                </a:solidFill>
                <a:latin typeface="Georgia" pitchFamily="18" charset="0"/>
                <a:sym typeface="Georgia" pitchFamily="18" charset="0"/>
              </a:rPr>
              <a:t>Подборки</a:t>
            </a:r>
          </a:p>
        </p:txBody>
      </p:sp>
      <p:sp>
        <p:nvSpPr>
          <p:cNvPr id="14342" name="Подборки, посвящённые городам России, празднованию Нового года или биографиям великих людей, пригодятся для проведения занятий вне календарно-тематического плана. Ученики узнают, кто был первым великим князем Руси, и вычислят длину дороги от Иркутска до "/>
          <p:cNvSpPr txBox="1">
            <a:spLocks noChangeArrowheads="1"/>
          </p:cNvSpPr>
          <p:nvPr/>
        </p:nvSpPr>
        <p:spPr bwMode="auto">
          <a:xfrm>
            <a:off x="455613" y="2430463"/>
            <a:ext cx="6934200" cy="2914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>
            <a:spAutoFit/>
          </a:bodyPr>
          <a:lstStyle/>
          <a:p>
            <a:pPr defTabSz="457200" eaLnBrk="1">
              <a:lnSpc>
                <a:spcPct val="110000"/>
              </a:lnSpc>
            </a:pPr>
            <a:r>
              <a:rPr lang="ru-RU" sz="2400" b="0">
                <a:latin typeface="Arial" pitchFamily="34" charset="0"/>
                <a:cs typeface="Arial" pitchFamily="34" charset="0"/>
                <a:sym typeface="Arial" pitchFamily="34" charset="0"/>
              </a:rPr>
              <a:t>Подборки, посвящённые городам России, празднованию Нового года или биографиям великих людей, пригодятся для проведения занятий вне календарно-тематического плана. Ученики узнают, кто был первым великим князем Руси, и вычислят длину дороги</a:t>
            </a:r>
            <a:br>
              <a:rPr lang="ru-RU" sz="2400" b="0"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ru-RU" sz="2400" b="0">
                <a:latin typeface="Arial" pitchFamily="34" charset="0"/>
                <a:cs typeface="Arial" pitchFamily="34" charset="0"/>
                <a:sym typeface="Arial" pitchFamily="34" charset="0"/>
              </a:rPr>
              <a:t>от Иркутска до Байкала.</a:t>
            </a:r>
          </a:p>
        </p:txBody>
      </p:sp>
      <p:pic>
        <p:nvPicPr>
          <p:cNvPr id="14343" name="Тематические подборки_01.png" descr="Тематические подборки_01.png"/>
          <p:cNvPicPr>
            <a:picLocks noChangeAspect="1"/>
          </p:cNvPicPr>
          <p:nvPr/>
        </p:nvPicPr>
        <p:blipFill>
          <a:blip r:embed="rId3" cstate="print"/>
          <a:srcRect l="15759" t="7808" r="21284" b="9448"/>
          <a:stretch>
            <a:fillRect/>
          </a:stretch>
        </p:blipFill>
        <p:spPr bwMode="auto">
          <a:xfrm>
            <a:off x="9696450" y="790575"/>
            <a:ext cx="12907963" cy="121348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4344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554038" y="12674600"/>
            <a:ext cx="215900" cy="582613"/>
          </a:xfrm>
          <a:prstGeom prst="rect">
            <a:avLst/>
          </a:prstGeom>
          <a:noFill/>
        </p:spPr>
        <p:txBody>
          <a:bodyPr/>
          <a:lstStyle/>
          <a:p>
            <a:pPr defTabSz="457200">
              <a:lnSpc>
                <a:spcPts val="4500"/>
              </a:lnSpc>
            </a:pPr>
            <a:fld id="{8DF458CF-77BB-461A-B011-7E20B0CB25C3}" type="slidenum">
              <a:rPr lang="ru-RU" sz="1600" smtClean="0">
                <a:solidFill>
                  <a:srgbClr val="201E1E"/>
                </a:solidFill>
                <a:latin typeface="Arial" pitchFamily="34" charset="0"/>
                <a:ea typeface="Helvetica Neue"/>
                <a:cs typeface="Arial" pitchFamily="34" charset="0"/>
                <a:sym typeface="Arial" pitchFamily="34" charset="0"/>
              </a:rPr>
              <a:pPr defTabSz="457200">
                <a:lnSpc>
                  <a:spcPts val="4500"/>
                </a:lnSpc>
              </a:pPr>
              <a:t>13</a:t>
            </a:fld>
            <a:endParaRPr lang="ru-RU" sz="1600" smtClean="0">
              <a:solidFill>
                <a:srgbClr val="201E1E"/>
              </a:solidFill>
              <a:latin typeface="Arial" pitchFamily="34" charset="0"/>
              <a:ea typeface="Helvetica Neue"/>
              <a:cs typeface="Arial" pitchFamily="34" charset="0"/>
              <a:sym typeface="Arial" pitchFamily="34" charset="0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метапрезентация_графика_раздел_04.pdf" descr="метапрезентация_графика_раздел_04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Результаты решения в Яндекс.Учебнике"/>
          <p:cNvSpPr txBox="1"/>
          <p:nvPr/>
        </p:nvSpPr>
        <p:spPr>
          <a:xfrm>
            <a:off x="388657" y="3837463"/>
            <a:ext cx="14798746" cy="2851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10700"/>
              </a:lnSpc>
              <a:defRPr sz="10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Результаты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решения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/>
            </a:r>
            <a:br>
              <a:rPr dirty="0">
                <a:ln w="0" cap="flat">
                  <a:noFill/>
                  <a:prstDash val="solid"/>
                  <a:miter lim="400000"/>
                </a:ln>
              </a:rPr>
            </a:b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в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Яндекс.Учебнике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ectangle"/>
          <p:cNvSpPr/>
          <p:nvPr/>
        </p:nvSpPr>
        <p:spPr>
          <a:xfrm>
            <a:off x="7918450" y="0"/>
            <a:ext cx="16465550" cy="13716000"/>
          </a:xfrm>
          <a:prstGeom prst="rect">
            <a:avLst/>
          </a:prstGeom>
          <a:solidFill>
            <a:srgbClr val="E8E9E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3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6147" name="метапрезентация_графика_разделитель_02.pdf" descr="метапрезентация_графика_разделитель_02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148" name="4 Window 1240–1399px (M).png" descr="4 Window 1240–1399px (M)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3075" y="1430338"/>
            <a:ext cx="16052800" cy="9858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149" name="Задания Яндекс.Учебника"/>
          <p:cNvSpPr txBox="1">
            <a:spLocks noChangeArrowheads="1"/>
          </p:cNvSpPr>
          <p:nvPr/>
        </p:nvSpPr>
        <p:spPr bwMode="auto">
          <a:xfrm rot="-5400000">
            <a:off x="-1838325" y="9845676"/>
            <a:ext cx="4776787" cy="5826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>
            <a:spAutoFit/>
          </a:bodyPr>
          <a:lstStyle/>
          <a:p>
            <a:pPr defTabSz="457200" eaLnBrk="1">
              <a:lnSpc>
                <a:spcPts val="4500"/>
              </a:lnSpc>
            </a:pPr>
            <a:r>
              <a:rPr lang="ru-RU" sz="1600" b="0">
                <a:solidFill>
                  <a:srgbClr val="201E1E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Задания Яндекс.Учебника</a:t>
            </a:r>
          </a:p>
        </p:txBody>
      </p:sp>
      <p:sp>
        <p:nvSpPr>
          <p:cNvPr id="6150" name="Задания Яндекс.Учебника формируют предметные и метапредметные умения."/>
          <p:cNvSpPr txBox="1">
            <a:spLocks noChangeArrowheads="1"/>
          </p:cNvSpPr>
          <p:nvPr/>
        </p:nvSpPr>
        <p:spPr bwMode="auto">
          <a:xfrm>
            <a:off x="455613" y="2414588"/>
            <a:ext cx="6934200" cy="8826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>
            <a:spAutoFit/>
          </a:bodyPr>
          <a:lstStyle/>
          <a:p>
            <a:pPr defTabSz="457200" eaLnBrk="1">
              <a:lnSpc>
                <a:spcPct val="110000"/>
              </a:lnSpc>
            </a:pPr>
            <a:r>
              <a:rPr lang="ru-RU" sz="2400" b="0">
                <a:latin typeface="Arial" pitchFamily="34" charset="0"/>
                <a:cs typeface="Arial" pitchFamily="34" charset="0"/>
                <a:sym typeface="Arial" pitchFamily="34" charset="0"/>
              </a:rPr>
              <a:t>Задания Яндекс.Учебника формируют предметные и метапредметные умения.</a:t>
            </a:r>
          </a:p>
        </p:txBody>
      </p:sp>
      <p:sp>
        <p:nvSpPr>
          <p:cNvPr id="6151" name="①"/>
          <p:cNvSpPr txBox="1">
            <a:spLocks noChangeArrowheads="1"/>
          </p:cNvSpPr>
          <p:nvPr/>
        </p:nvSpPr>
        <p:spPr bwMode="auto">
          <a:xfrm>
            <a:off x="444500" y="3529013"/>
            <a:ext cx="600075" cy="6826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algn="ctr" eaLnBrk="1"/>
            <a:r>
              <a:rPr lang="ru-RU" sz="4600" b="0">
                <a:latin typeface="William Text Pro"/>
                <a:ea typeface="William Text Pro"/>
                <a:cs typeface="William Text Pro"/>
                <a:sym typeface="William Text Pro"/>
              </a:rPr>
              <a:t>①</a:t>
            </a:r>
          </a:p>
        </p:txBody>
      </p:sp>
      <p:sp>
        <p:nvSpPr>
          <p:cNvPr id="6152" name="②"/>
          <p:cNvSpPr txBox="1">
            <a:spLocks noChangeArrowheads="1"/>
          </p:cNvSpPr>
          <p:nvPr/>
        </p:nvSpPr>
        <p:spPr bwMode="auto">
          <a:xfrm>
            <a:off x="434975" y="4689475"/>
            <a:ext cx="598488" cy="6826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defTabSz="457200" eaLnBrk="1">
              <a:lnSpc>
                <a:spcPct val="120000"/>
              </a:lnSpc>
              <a:spcBef>
                <a:spcPts val="800"/>
              </a:spcBef>
            </a:pPr>
            <a:r>
              <a:rPr lang="ru-RU" sz="4600" b="0">
                <a:latin typeface="William Text Pro"/>
                <a:ea typeface="William Text Pro"/>
                <a:cs typeface="William Text Pro"/>
                <a:sym typeface="William Text Pro"/>
              </a:rPr>
              <a:t>②</a:t>
            </a:r>
          </a:p>
        </p:txBody>
      </p:sp>
      <p:sp>
        <p:nvSpPr>
          <p:cNvPr id="6153" name="③"/>
          <p:cNvSpPr txBox="1">
            <a:spLocks noChangeArrowheads="1"/>
          </p:cNvSpPr>
          <p:nvPr/>
        </p:nvSpPr>
        <p:spPr bwMode="auto">
          <a:xfrm>
            <a:off x="434975" y="5894388"/>
            <a:ext cx="598488" cy="6826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50800" tIns="50800" rIns="50800" bIns="50800" anchor="ctr">
            <a:spAutoFit/>
          </a:bodyPr>
          <a:lstStyle/>
          <a:p>
            <a:pPr defTabSz="457200" eaLnBrk="1">
              <a:lnSpc>
                <a:spcPct val="120000"/>
              </a:lnSpc>
              <a:spcBef>
                <a:spcPts val="800"/>
              </a:spcBef>
            </a:pPr>
            <a:r>
              <a:rPr lang="ru-RU" sz="4600" b="0">
                <a:latin typeface="William Text Pro"/>
                <a:ea typeface="William Text Pro"/>
                <a:cs typeface="William Text Pro"/>
                <a:sym typeface="William Text Pro"/>
              </a:rPr>
              <a:t>③</a:t>
            </a:r>
          </a:p>
        </p:txBody>
      </p:sp>
      <p:sp>
        <p:nvSpPr>
          <p:cNvPr id="6154" name="3 попытки — ребёнок не боится ошибиться."/>
          <p:cNvSpPr txBox="1">
            <a:spLocks noChangeArrowheads="1"/>
          </p:cNvSpPr>
          <p:nvPr/>
        </p:nvSpPr>
        <p:spPr bwMode="auto">
          <a:xfrm>
            <a:off x="1249363" y="3586163"/>
            <a:ext cx="6134100" cy="8842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>
            <a:spAutoFit/>
          </a:bodyPr>
          <a:lstStyle/>
          <a:p>
            <a:pPr defTabSz="457200" eaLnBrk="1">
              <a:lnSpc>
                <a:spcPct val="110000"/>
              </a:lnSpc>
            </a:pPr>
            <a:r>
              <a:rPr lang="ru-RU" sz="2400" b="0">
                <a:latin typeface="Arial" pitchFamily="34" charset="0"/>
                <a:cs typeface="Arial" pitchFamily="34" charset="0"/>
                <a:sym typeface="Arial" pitchFamily="34" charset="0"/>
              </a:rPr>
              <a:t>3 попытки — ребёнок не боится ошибиться.</a:t>
            </a:r>
          </a:p>
        </p:txBody>
      </p:sp>
      <p:sp>
        <p:nvSpPr>
          <p:cNvPr id="6155" name="Обратная связь сразу — понятно, куда двигаться."/>
          <p:cNvSpPr txBox="1">
            <a:spLocks noChangeArrowheads="1"/>
          </p:cNvSpPr>
          <p:nvPr/>
        </p:nvSpPr>
        <p:spPr bwMode="auto">
          <a:xfrm>
            <a:off x="1249363" y="4762500"/>
            <a:ext cx="6134100" cy="8842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>
            <a:spAutoFit/>
          </a:bodyPr>
          <a:lstStyle/>
          <a:p>
            <a:pPr defTabSz="457200" eaLnBrk="1">
              <a:lnSpc>
                <a:spcPct val="110000"/>
              </a:lnSpc>
            </a:pPr>
            <a:r>
              <a:rPr lang="ru-RU" sz="2400" b="0">
                <a:latin typeface="Arial" pitchFamily="34" charset="0"/>
                <a:cs typeface="Arial" pitchFamily="34" charset="0"/>
                <a:sym typeface="Arial" pitchFamily="34" charset="0"/>
              </a:rPr>
              <a:t>Обратная связь сразу — понятно, куда двигаться.</a:t>
            </a:r>
          </a:p>
        </p:txBody>
      </p:sp>
      <p:sp>
        <p:nvSpPr>
          <p:cNvPr id="6156" name="Верный ответ — в случае ошибки можно узнать правильное решение."/>
          <p:cNvSpPr txBox="1">
            <a:spLocks noChangeArrowheads="1"/>
          </p:cNvSpPr>
          <p:nvPr/>
        </p:nvSpPr>
        <p:spPr bwMode="auto">
          <a:xfrm>
            <a:off x="1249363" y="5938838"/>
            <a:ext cx="6134100" cy="8842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>
            <a:spAutoFit/>
          </a:bodyPr>
          <a:lstStyle/>
          <a:p>
            <a:pPr defTabSz="457200" eaLnBrk="1">
              <a:lnSpc>
                <a:spcPct val="110000"/>
              </a:lnSpc>
            </a:pPr>
            <a:r>
              <a:rPr lang="ru-RU" sz="2400" b="0">
                <a:latin typeface="Arial" pitchFamily="34" charset="0"/>
                <a:cs typeface="Arial" pitchFamily="34" charset="0"/>
                <a:sym typeface="Arial" pitchFamily="34" charset="0"/>
              </a:rPr>
              <a:t>Верный ответ — в случае ошибки можно узнать правильное решение.</a:t>
            </a:r>
          </a:p>
        </p:txBody>
      </p:sp>
      <p:sp>
        <p:nvSpPr>
          <p:cNvPr id="6157" name="Дети учатся"/>
          <p:cNvSpPr txBox="1">
            <a:spLocks noChangeArrowheads="1"/>
          </p:cNvSpPr>
          <p:nvPr/>
        </p:nvSpPr>
        <p:spPr bwMode="auto">
          <a:xfrm>
            <a:off x="438150" y="373063"/>
            <a:ext cx="6934200" cy="9826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50800" tIns="50800" rIns="50800" bIns="50800">
            <a:spAutoFit/>
          </a:bodyPr>
          <a:lstStyle/>
          <a:p>
            <a:pPr defTabSz="457200" eaLnBrk="1">
              <a:lnSpc>
                <a:spcPts val="6800"/>
              </a:lnSpc>
            </a:pPr>
            <a:r>
              <a:rPr lang="ru-RU" sz="6800" b="0">
                <a:solidFill>
                  <a:srgbClr val="201E1E"/>
                </a:solidFill>
                <a:latin typeface="Georgia" pitchFamily="18" charset="0"/>
                <a:sym typeface="Georgia" pitchFamily="18" charset="0"/>
              </a:rPr>
              <a:t>Дети учатся</a:t>
            </a:r>
          </a:p>
        </p:txBody>
      </p:sp>
      <p:pic>
        <p:nvPicPr>
          <p:cNvPr id="6158" name="Image" descr="Image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06463" y="10561638"/>
            <a:ext cx="427037" cy="425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159" name="Image" descr="Image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15775" y="10561638"/>
            <a:ext cx="425450" cy="425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6160" name="Image" descr="Image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483513" y="9413875"/>
            <a:ext cx="427037" cy="4270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6161" name="Slide Number"/>
          <p:cNvSpPr>
            <a:spLocks noGrp="1"/>
          </p:cNvSpPr>
          <p:nvPr>
            <p:ph type="sldNum" sz="quarter" idx="4294967295"/>
          </p:nvPr>
        </p:nvSpPr>
        <p:spPr>
          <a:xfrm>
            <a:off x="554038" y="12674600"/>
            <a:ext cx="215900" cy="582613"/>
          </a:xfrm>
          <a:prstGeom prst="rect">
            <a:avLst/>
          </a:prstGeom>
          <a:noFill/>
        </p:spPr>
        <p:txBody>
          <a:bodyPr/>
          <a:lstStyle/>
          <a:p>
            <a:pPr defTabSz="457200">
              <a:lnSpc>
                <a:spcPts val="4500"/>
              </a:lnSpc>
            </a:pPr>
            <a:fld id="{EC124F15-7F51-4599-AA32-DF58DC759376}" type="slidenum">
              <a:rPr lang="ru-RU" sz="1600" smtClean="0">
                <a:solidFill>
                  <a:srgbClr val="201E1E"/>
                </a:solidFill>
                <a:latin typeface="Arial" pitchFamily="34" charset="0"/>
                <a:ea typeface="Helvetica Neue"/>
                <a:cs typeface="Arial" pitchFamily="34" charset="0"/>
                <a:sym typeface="Arial" pitchFamily="34" charset="0"/>
              </a:rPr>
              <a:pPr defTabSz="457200">
                <a:lnSpc>
                  <a:spcPts val="4500"/>
                </a:lnSpc>
              </a:pPr>
              <a:t>15</a:t>
            </a:fld>
            <a:endParaRPr lang="ru-RU" sz="1600" smtClean="0">
              <a:solidFill>
                <a:srgbClr val="201E1E"/>
              </a:solidFill>
              <a:latin typeface="Arial" pitchFamily="34" charset="0"/>
              <a:ea typeface="Helvetica Neue"/>
              <a:cs typeface="Arial" pitchFamily="34" charset="0"/>
              <a:sym typeface="Arial" pitchFamily="34" charset="0"/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ectangle"/>
          <p:cNvSpPr/>
          <p:nvPr/>
        </p:nvSpPr>
        <p:spPr>
          <a:xfrm>
            <a:off x="7917815" y="41"/>
            <a:ext cx="16465999" cy="13715918"/>
          </a:xfrm>
          <a:prstGeom prst="rect">
            <a:avLst/>
          </a:prstGeom>
          <a:solidFill>
            <a:srgbClr val="E8E9E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310" name="метапрезентация_графика_разделитель_02.pdf" descr="метапрезентация_графика_разделитель_02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③"/>
          <p:cNvSpPr txBox="1"/>
          <p:nvPr/>
        </p:nvSpPr>
        <p:spPr>
          <a:xfrm>
            <a:off x="434605" y="5798642"/>
            <a:ext cx="102657" cy="873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spcBef>
                <a:spcPts val="800"/>
              </a:spcBef>
              <a:defRPr sz="4600" b="0">
                <a:latin typeface="William Text Pro"/>
                <a:ea typeface="William Text Pro"/>
                <a:cs typeface="William Text Pro"/>
                <a:sym typeface="William Text Pro"/>
              </a:defRPr>
            </a:lvl1pPr>
          </a:lstStyle>
          <a:p>
            <a:endParaRPr dirty="0"/>
          </a:p>
        </p:txBody>
      </p:sp>
      <p:sp>
        <p:nvSpPr>
          <p:cNvPr id="306" name="Обратная связь сразу — понятно, куда двигаться."/>
          <p:cNvSpPr txBox="1"/>
          <p:nvPr/>
        </p:nvSpPr>
        <p:spPr>
          <a:xfrm>
            <a:off x="1248996" y="4762993"/>
            <a:ext cx="6134508" cy="915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>
                <a:ln w="0" cap="flat">
                  <a:noFill/>
                  <a:prstDash val="solid"/>
                  <a:miter lim="400000"/>
                </a:ln>
              </a:rPr>
              <a:t>Помогает двигаться в зону «ближайшего развития»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308" name="Дети учатся"/>
          <p:cNvSpPr txBox="1"/>
          <p:nvPr/>
        </p:nvSpPr>
        <p:spPr>
          <a:xfrm>
            <a:off x="438802" y="373687"/>
            <a:ext cx="6934201" cy="2718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6800"/>
              </a:lnSpc>
              <a:defRPr sz="68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Дети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 smtClean="0">
                <a:ln w="0" cap="flat">
                  <a:noFill/>
                  <a:prstDash val="solid"/>
                  <a:miter lim="400000"/>
                </a:ln>
              </a:rPr>
              <a:t>учатся</a:t>
            </a:r>
            <a:r>
              <a:rPr lang="ru-RU" dirty="0" smtClean="0">
                <a:ln w="0" cap="flat">
                  <a:noFill/>
                  <a:prstDash val="solid"/>
                  <a:miter lim="400000"/>
                </a:ln>
              </a:rPr>
              <a:t>:</a:t>
            </a:r>
          </a:p>
          <a:p>
            <a:r>
              <a:rPr lang="ru-RU" dirty="0" smtClean="0">
                <a:ln w="0" cap="flat">
                  <a:noFill/>
                  <a:prstDash val="solid"/>
                  <a:miter lim="400000"/>
                </a:ln>
              </a:rPr>
              <a:t>попытки и подсказки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20" name="Slide Number">
            <a:extLst>
              <a:ext uri="{FF2B5EF4-FFF2-40B4-BE49-F238E27FC236}">
                <a16:creationId xmlns="" xmlns:a16="http://schemas.microsoft.com/office/drawing/2014/main" id="{0B841FE7-F017-8944-ADEC-17D88AF832D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54292" y="12675234"/>
            <a:ext cx="216406" cy="5820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457200">
              <a:lnSpc>
                <a:spcPts val="4500"/>
              </a:lnSpc>
              <a:defRPr sz="160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 smtClean="0">
                <a:ln w="0" cap="flat">
                  <a:noFill/>
                  <a:prstDash val="solid"/>
                  <a:miter lim="400000"/>
                </a:ln>
              </a:rPr>
              <a:pPr/>
              <a:t>16</a:t>
            </a:fld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2124" y="1206804"/>
            <a:ext cx="8864683" cy="117893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54575" y="1906621"/>
            <a:ext cx="6899371" cy="10768613"/>
          </a:xfrm>
          <a:prstGeom prst="rect">
            <a:avLst/>
          </a:prstGeom>
        </p:spPr>
      </p:pic>
      <p:sp>
        <p:nvSpPr>
          <p:cNvPr id="11" name="Яндекс.Учебник">
            <a:extLst>
              <a:ext uri="{FF2B5EF4-FFF2-40B4-BE49-F238E27FC236}">
                <a16:creationId xmlns:a16="http://schemas.microsoft.com/office/drawing/2014/main" xmlns="" id="{E7BD4725-0AD0-1F4A-AD0C-0F1EC1FBE548}"/>
              </a:ext>
            </a:extLst>
          </p:cNvPr>
          <p:cNvSpPr txBox="1"/>
          <p:nvPr/>
        </p:nvSpPr>
        <p:spPr>
          <a:xfrm rot="16200000">
            <a:off x="-1837418" y="9845790"/>
            <a:ext cx="4775896" cy="5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500"/>
              </a:lnSpc>
              <a:defRPr sz="16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Яндекс.Учебник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64249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Основные сценарии  использования"/>
          <p:cNvSpPr txBox="1"/>
          <p:nvPr/>
        </p:nvSpPr>
        <p:spPr>
          <a:xfrm>
            <a:off x="720690" y="488954"/>
            <a:ext cx="18796277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6800"/>
              </a:lnSpc>
              <a:defRPr sz="67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ru-RU" dirty="0"/>
              <a:t>82% учителей используют </a:t>
            </a:r>
            <a:r>
              <a:rPr lang="ru-RU" dirty="0" err="1"/>
              <a:t>Яндекс.Учебник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для домашней работы</a:t>
            </a:r>
          </a:p>
        </p:txBody>
      </p:sp>
      <p:sp>
        <p:nvSpPr>
          <p:cNvPr id="398" name="Text"/>
          <p:cNvSpPr txBox="1"/>
          <p:nvPr/>
        </p:nvSpPr>
        <p:spPr>
          <a:xfrm>
            <a:off x="380369" y="13048454"/>
            <a:ext cx="340321" cy="323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lnSpc>
                <a:spcPts val="4500"/>
              </a:lnSpc>
              <a:defRPr sz="16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17</a:t>
            </a:fld>
            <a:endParaRPr/>
          </a:p>
        </p:txBody>
      </p:sp>
      <p:sp>
        <p:nvSpPr>
          <p:cNvPr id="399" name="Rectangle"/>
          <p:cNvSpPr/>
          <p:nvPr/>
        </p:nvSpPr>
        <p:spPr>
          <a:xfrm>
            <a:off x="25400" y="25400"/>
            <a:ext cx="24333200" cy="13665200"/>
          </a:xfrm>
          <a:prstGeom prst="rect">
            <a:avLst/>
          </a:prstGeom>
          <a:ln w="50800">
            <a:solidFill>
              <a:srgbClr val="2C99F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2" name="Rectangle"/>
          <p:cNvSpPr/>
          <p:nvPr/>
        </p:nvSpPr>
        <p:spPr>
          <a:xfrm>
            <a:off x="25400" y="25400"/>
            <a:ext cx="24333200" cy="2404384"/>
          </a:xfrm>
          <a:prstGeom prst="rect">
            <a:avLst/>
          </a:prstGeom>
          <a:ln w="50800">
            <a:solidFill>
              <a:srgbClr val="FD807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660" y="2893338"/>
            <a:ext cx="12214243" cy="6905037"/>
          </a:xfrm>
          <a:prstGeom prst="rect">
            <a:avLst/>
          </a:prstGeom>
        </p:spPr>
      </p:pic>
      <p:pic>
        <p:nvPicPr>
          <p:cNvPr id="24" name="Screen Shot 2019-07-30 at 18.27.44.png" descr="Screen Shot 2019-07-30 at 18.27.44.png"/>
          <p:cNvPicPr>
            <a:picLocks noChangeAspect="1"/>
          </p:cNvPicPr>
          <p:nvPr/>
        </p:nvPicPr>
        <p:blipFill>
          <a:blip r:embed="rId3" cstate="print">
            <a:extLst/>
          </a:blip>
          <a:srcRect l="3025" t="3591" r="1060" b="3591"/>
          <a:stretch>
            <a:fillRect/>
          </a:stretch>
        </p:blipFill>
        <p:spPr>
          <a:xfrm>
            <a:off x="15722994" y="9696530"/>
            <a:ext cx="8338522" cy="367547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25" name="Группа 24"/>
          <p:cNvGrpSpPr/>
          <p:nvPr/>
        </p:nvGrpSpPr>
        <p:grpSpPr>
          <a:xfrm>
            <a:off x="8568625" y="10858054"/>
            <a:ext cx="6857285" cy="2042882"/>
            <a:chOff x="520964" y="4115450"/>
            <a:chExt cx="6857285" cy="2042882"/>
          </a:xfrm>
        </p:grpSpPr>
        <p:sp>
          <p:nvSpPr>
            <p:cNvPr id="27" name="Количество затраченных попыток."/>
            <p:cNvSpPr txBox="1"/>
            <p:nvPr/>
          </p:nvSpPr>
          <p:spPr>
            <a:xfrm>
              <a:off x="1248996" y="4115450"/>
              <a:ext cx="6129253" cy="4773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 algn="l" defTabSz="457200">
                <a:lnSpc>
                  <a:spcPct val="110000"/>
                </a:lnSpc>
                <a:defRPr sz="2400" b="0">
                  <a:ln w="0" cap="flat">
                    <a:solidFill>
                      <a:srgbClr val="000000"/>
                    </a:solidFill>
                    <a:prstDash val="solid"/>
                    <a:miter lim="400000"/>
                  </a:ln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>
                  <a:ln w="0" cap="flat">
                    <a:noFill/>
                    <a:prstDash val="solid"/>
                    <a:miter lim="400000"/>
                  </a:ln>
                </a:rPr>
                <a:t>Количество</a:t>
              </a:r>
              <a:r>
                <a:rPr dirty="0">
                  <a:ln w="0" cap="flat">
                    <a:noFill/>
                    <a:prstDash val="solid"/>
                    <a:miter lim="400000"/>
                  </a:ln>
                </a:rPr>
                <a:t> </a:t>
              </a:r>
              <a:r>
                <a:rPr dirty="0" err="1">
                  <a:ln w="0" cap="flat">
                    <a:noFill/>
                    <a:prstDash val="solid"/>
                    <a:miter lim="400000"/>
                  </a:ln>
                </a:rPr>
                <a:t>затраченных</a:t>
              </a:r>
              <a:r>
                <a:rPr dirty="0">
                  <a:ln w="0" cap="flat">
                    <a:noFill/>
                    <a:prstDash val="solid"/>
                    <a:miter lim="400000"/>
                  </a:ln>
                </a:rPr>
                <a:t> </a:t>
              </a:r>
              <a:r>
                <a:rPr dirty="0" err="1">
                  <a:ln w="0" cap="flat">
                    <a:noFill/>
                    <a:prstDash val="solid"/>
                    <a:miter lim="400000"/>
                  </a:ln>
                </a:rPr>
                <a:t>попыток</a:t>
              </a:r>
              <a:r>
                <a:rPr dirty="0">
                  <a:ln w="0" cap="flat">
                    <a:noFill/>
                    <a:prstDash val="solid"/>
                    <a:miter lim="400000"/>
                  </a:ln>
                </a:rPr>
                <a:t>.</a:t>
              </a:r>
            </a:p>
          </p:txBody>
        </p:sp>
        <p:sp>
          <p:nvSpPr>
            <p:cNvPr id="28" name="Время решения задания."/>
            <p:cNvSpPr txBox="1"/>
            <p:nvPr/>
          </p:nvSpPr>
          <p:spPr>
            <a:xfrm>
              <a:off x="1248996" y="4898236"/>
              <a:ext cx="6129253" cy="4773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 algn="l" defTabSz="457200">
                <a:lnSpc>
                  <a:spcPct val="110000"/>
                </a:lnSpc>
                <a:defRPr sz="2400" b="0">
                  <a:ln w="0" cap="flat">
                    <a:solidFill>
                      <a:srgbClr val="000000"/>
                    </a:solidFill>
                    <a:prstDash val="solid"/>
                    <a:miter lim="400000"/>
                  </a:ln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>
                  <a:ln w="0" cap="flat">
                    <a:noFill/>
                    <a:prstDash val="solid"/>
                    <a:miter lim="400000"/>
                  </a:ln>
                </a:rPr>
                <a:t>Время</a:t>
              </a:r>
              <a:r>
                <a:rPr dirty="0">
                  <a:ln w="0" cap="flat">
                    <a:noFill/>
                    <a:prstDash val="solid"/>
                    <a:miter lim="400000"/>
                  </a:ln>
                </a:rPr>
                <a:t> </a:t>
              </a:r>
              <a:r>
                <a:rPr dirty="0" err="1">
                  <a:ln w="0" cap="flat">
                    <a:noFill/>
                    <a:prstDash val="solid"/>
                    <a:miter lim="400000"/>
                  </a:ln>
                </a:rPr>
                <a:t>решения</a:t>
              </a:r>
              <a:r>
                <a:rPr dirty="0">
                  <a:ln w="0" cap="flat">
                    <a:noFill/>
                    <a:prstDash val="solid"/>
                    <a:miter lim="400000"/>
                  </a:ln>
                </a:rPr>
                <a:t> </a:t>
              </a:r>
              <a:r>
                <a:rPr dirty="0" err="1">
                  <a:ln w="0" cap="flat">
                    <a:noFill/>
                    <a:prstDash val="solid"/>
                    <a:miter lim="400000"/>
                  </a:ln>
                </a:rPr>
                <a:t>задания</a:t>
              </a:r>
              <a:r>
                <a:rPr dirty="0">
                  <a:ln w="0" cap="flat">
                    <a:noFill/>
                    <a:prstDash val="solid"/>
                    <a:miter lim="400000"/>
                  </a:ln>
                </a:rPr>
                <a:t>.</a:t>
              </a:r>
            </a:p>
          </p:txBody>
        </p:sp>
        <p:sp>
          <p:nvSpPr>
            <p:cNvPr id="29" name="Факт решения (верно/не верно)."/>
            <p:cNvSpPr txBox="1"/>
            <p:nvPr/>
          </p:nvSpPr>
          <p:spPr>
            <a:xfrm>
              <a:off x="1248996" y="5681022"/>
              <a:ext cx="6129253" cy="4773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 algn="l" defTabSz="457200">
                <a:lnSpc>
                  <a:spcPct val="110000"/>
                </a:lnSpc>
                <a:defRPr sz="2400" b="0">
                  <a:ln w="0" cap="flat">
                    <a:solidFill>
                      <a:srgbClr val="000000"/>
                    </a:solidFill>
                    <a:prstDash val="solid"/>
                    <a:miter lim="400000"/>
                  </a:ln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 err="1">
                  <a:ln w="0" cap="flat">
                    <a:noFill/>
                    <a:prstDash val="solid"/>
                    <a:miter lim="400000"/>
                  </a:ln>
                </a:rPr>
                <a:t>Факт</a:t>
              </a:r>
              <a:r>
                <a:rPr dirty="0">
                  <a:ln w="0" cap="flat">
                    <a:noFill/>
                    <a:prstDash val="solid"/>
                    <a:miter lim="400000"/>
                  </a:ln>
                </a:rPr>
                <a:t> </a:t>
              </a:r>
              <a:r>
                <a:rPr dirty="0" err="1">
                  <a:ln w="0" cap="flat">
                    <a:noFill/>
                    <a:prstDash val="solid"/>
                    <a:miter lim="400000"/>
                  </a:ln>
                </a:rPr>
                <a:t>решения</a:t>
              </a:r>
              <a:r>
                <a:rPr dirty="0">
                  <a:ln w="0" cap="flat">
                    <a:noFill/>
                    <a:prstDash val="solid"/>
                    <a:miter lim="400000"/>
                  </a:ln>
                </a:rPr>
                <a:t> (</a:t>
              </a:r>
              <a:r>
                <a:rPr dirty="0" err="1">
                  <a:ln w="0" cap="flat">
                    <a:noFill/>
                    <a:prstDash val="solid"/>
                    <a:miter lim="400000"/>
                  </a:ln>
                </a:rPr>
                <a:t>верно</a:t>
              </a:r>
              <a:r>
                <a:rPr dirty="0">
                  <a:ln w="0" cap="flat">
                    <a:noFill/>
                    <a:prstDash val="solid"/>
                    <a:miter lim="400000"/>
                  </a:ln>
                </a:rPr>
                <a:t>/</a:t>
              </a:r>
              <a:r>
                <a:rPr dirty="0" err="1">
                  <a:ln w="0" cap="flat">
                    <a:noFill/>
                    <a:prstDash val="solid"/>
                    <a:miter lim="400000"/>
                  </a:ln>
                </a:rPr>
                <a:t>не</a:t>
              </a:r>
              <a:r>
                <a:rPr dirty="0">
                  <a:ln w="0" cap="flat">
                    <a:noFill/>
                    <a:prstDash val="solid"/>
                    <a:miter lim="400000"/>
                  </a:ln>
                </a:rPr>
                <a:t> </a:t>
              </a:r>
              <a:r>
                <a:rPr dirty="0" err="1">
                  <a:ln w="0" cap="flat">
                    <a:noFill/>
                    <a:prstDash val="solid"/>
                    <a:miter lim="400000"/>
                  </a:ln>
                </a:rPr>
                <a:t>верно</a:t>
              </a:r>
              <a:r>
                <a:rPr dirty="0">
                  <a:ln w="0" cap="flat">
                    <a:noFill/>
                    <a:prstDash val="solid"/>
                    <a:miter lim="400000"/>
                  </a:ln>
                </a:rPr>
                <a:t>).</a:t>
              </a:r>
            </a:p>
          </p:txBody>
        </p:sp>
        <p:pic>
          <p:nvPicPr>
            <p:cNvPr id="30" name="Image" descr="Image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520964" y="4125831"/>
              <a:ext cx="426468" cy="4264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1" name="Image" descr="Image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520964" y="4880681"/>
              <a:ext cx="426468" cy="4264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2" name="Image" descr="Image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520964" y="5691402"/>
              <a:ext cx="426468" cy="426469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33" name="Image" descr="Image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7708156" flipH="1">
            <a:off x="13812939" y="8689060"/>
            <a:ext cx="3084893" cy="28250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" name="Группа 34"/>
          <p:cNvGrpSpPr/>
          <p:nvPr/>
        </p:nvGrpSpPr>
        <p:grpSpPr>
          <a:xfrm>
            <a:off x="16702972" y="4771513"/>
            <a:ext cx="6857285" cy="1291643"/>
            <a:chOff x="520964" y="4115450"/>
            <a:chExt cx="6857285" cy="1291643"/>
          </a:xfrm>
        </p:grpSpPr>
        <p:sp>
          <p:nvSpPr>
            <p:cNvPr id="36" name="Количество затраченных попыток."/>
            <p:cNvSpPr txBox="1"/>
            <p:nvPr/>
          </p:nvSpPr>
          <p:spPr>
            <a:xfrm>
              <a:off x="1248996" y="4115450"/>
              <a:ext cx="6129253" cy="5088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 algn="l" defTabSz="457200">
                <a:lnSpc>
                  <a:spcPct val="110000"/>
                </a:lnSpc>
                <a:defRPr sz="2400" b="0">
                  <a:ln w="0" cap="flat">
                    <a:solidFill>
                      <a:srgbClr val="000000"/>
                    </a:solidFill>
                    <a:prstDash val="solid"/>
                    <a:miter lim="400000"/>
                  </a:ln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ru-RU" dirty="0" smtClean="0">
                  <a:ln w="0" cap="flat">
                    <a:noFill/>
                    <a:prstDash val="solid"/>
                    <a:miter lim="400000"/>
                  </a:ln>
                </a:rPr>
                <a:t>Общая статистика по курсу</a:t>
              </a:r>
              <a:endParaRPr dirty="0">
                <a:ln w="0" cap="flat">
                  <a:noFill/>
                  <a:prstDash val="solid"/>
                  <a:miter lim="400000"/>
                </a:ln>
              </a:endParaRPr>
            </a:p>
          </p:txBody>
        </p:sp>
        <p:sp>
          <p:nvSpPr>
            <p:cNvPr id="37" name="Время решения задания."/>
            <p:cNvSpPr txBox="1"/>
            <p:nvPr/>
          </p:nvSpPr>
          <p:spPr>
            <a:xfrm>
              <a:off x="1248996" y="4898236"/>
              <a:ext cx="6129253" cy="5088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spAutoFit/>
            </a:bodyPr>
            <a:lstStyle>
              <a:lvl1pPr algn="l" defTabSz="457200">
                <a:lnSpc>
                  <a:spcPct val="110000"/>
                </a:lnSpc>
                <a:defRPr sz="2400" b="0">
                  <a:ln w="0" cap="flat">
                    <a:solidFill>
                      <a:srgbClr val="000000"/>
                    </a:solidFill>
                    <a:prstDash val="solid"/>
                    <a:miter lim="400000"/>
                  </a:ln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ru-RU" dirty="0" smtClean="0">
                  <a:ln w="0" cap="flat">
                    <a:noFill/>
                    <a:prstDash val="solid"/>
                    <a:miter lim="400000"/>
                  </a:ln>
                </a:rPr>
                <a:t>Успеваемость по занятиям</a:t>
              </a:r>
              <a:endParaRPr dirty="0">
                <a:ln w="0" cap="flat">
                  <a:noFill/>
                  <a:prstDash val="solid"/>
                  <a:miter lim="400000"/>
                </a:ln>
              </a:endParaRPr>
            </a:p>
          </p:txBody>
        </p:sp>
        <p:pic>
          <p:nvPicPr>
            <p:cNvPr id="39" name="Image" descr="Image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520964" y="4125831"/>
              <a:ext cx="426468" cy="4264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0" name="Image" descr="Image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520964" y="4880681"/>
              <a:ext cx="426468" cy="426468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42" name="Image" descr="Image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3209949">
            <a:off x="13870730" y="2812482"/>
            <a:ext cx="3273570" cy="2997857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Яндекс.Учебник">
            <a:extLst>
              <a:ext uri="{FF2B5EF4-FFF2-40B4-BE49-F238E27FC236}">
                <a16:creationId xmlns:a16="http://schemas.microsoft.com/office/drawing/2014/main" xmlns="" id="{E7BD4725-0AD0-1F4A-AD0C-0F1EC1FBE548}"/>
              </a:ext>
            </a:extLst>
          </p:cNvPr>
          <p:cNvSpPr txBox="1"/>
          <p:nvPr/>
        </p:nvSpPr>
        <p:spPr>
          <a:xfrm rot="16200000">
            <a:off x="-1837418" y="9845790"/>
            <a:ext cx="4775896" cy="5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500"/>
              </a:lnSpc>
              <a:defRPr sz="16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Яндекс.Учебник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259881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метапрезентация_графика_разделитель_07.pdf" descr="метапрезентация_графика_разделитель_07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Отчёт за период"/>
          <p:cNvSpPr txBox="1"/>
          <p:nvPr/>
        </p:nvSpPr>
        <p:spPr>
          <a:xfrm>
            <a:off x="438802" y="373687"/>
            <a:ext cx="7332984" cy="184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6800"/>
              </a:lnSpc>
              <a:defRPr sz="68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>
                <a:ln w="0" cap="flat">
                  <a:noFill/>
                  <a:prstDash val="solid"/>
                  <a:miter lim="400000"/>
                </a:ln>
              </a:rPr>
              <a:t>Отчёт</a:t>
            </a:r>
            <a:br>
              <a:rPr>
                <a:ln w="0" cap="flat">
                  <a:noFill/>
                  <a:prstDash val="solid"/>
                  <a:miter lim="400000"/>
                </a:ln>
              </a:rPr>
            </a:br>
            <a:r>
              <a:rPr>
                <a:ln w="0" cap="flat">
                  <a:noFill/>
                  <a:prstDash val="solid"/>
                  <a:miter lim="400000"/>
                </a:ln>
              </a:rPr>
              <a:t>за период</a:t>
            </a:r>
          </a:p>
        </p:txBody>
      </p:sp>
      <p:sp>
        <p:nvSpPr>
          <p:cNvPr id="389" name="Индивидуальный отчёт показывает активность учителя и рекомендации по созданию занятий.…"/>
          <p:cNvSpPr txBox="1"/>
          <p:nvPr/>
        </p:nvSpPr>
        <p:spPr>
          <a:xfrm>
            <a:off x="456309" y="3284232"/>
            <a:ext cx="6934201" cy="3321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Индивидуальный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отчёт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показывает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активность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учителя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и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рекомендации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по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созданию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занятий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.</a:t>
            </a:r>
          </a:p>
          <a:p>
            <a:pPr algn="l"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endParaRPr dirty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Статистика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класса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: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анализ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тем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по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каждому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предмету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и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сравнение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результатов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своих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учеников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с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результатами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учеников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по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России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.</a:t>
            </a:r>
          </a:p>
          <a:p>
            <a:pPr algn="l"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endParaRPr dirty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Статистика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по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каждому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ученику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.</a:t>
            </a:r>
          </a:p>
        </p:txBody>
      </p:sp>
      <p:pic>
        <p:nvPicPr>
          <p:cNvPr id="392" name="отчет 01.jpg" descr="отчет 01.jp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388379" y="1689739"/>
            <a:ext cx="7304312" cy="10336522"/>
          </a:xfrm>
          <a:prstGeom prst="rect">
            <a:avLst/>
          </a:prstGeom>
          <a:ln w="12700">
            <a:miter lim="400000"/>
          </a:ln>
          <a:effectLst>
            <a:outerShdw blurRad="508000" dist="16744" dir="5400000" rotWithShape="0">
              <a:srgbClr val="000000">
                <a:alpha val="10281"/>
              </a:srgbClr>
            </a:outerShdw>
          </a:effectLst>
        </p:spPr>
      </p:pic>
      <p:pic>
        <p:nvPicPr>
          <p:cNvPr id="393" name="отчет 02.jpg" descr="отчет 02.jp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6545673" y="1689739"/>
            <a:ext cx="7304312" cy="10336522"/>
          </a:xfrm>
          <a:prstGeom prst="rect">
            <a:avLst/>
          </a:prstGeom>
          <a:ln w="12700">
            <a:miter lim="400000"/>
          </a:ln>
          <a:effectLst>
            <a:outerShdw blurRad="508000" dist="16744" dir="5400000" rotWithShape="0">
              <a:srgbClr val="000000">
                <a:alpha val="10281"/>
              </a:srgbClr>
            </a:outerShdw>
          </a:effectLst>
        </p:spPr>
      </p:pic>
      <p:sp>
        <p:nvSpPr>
          <p:cNvPr id="11" name="Slide Number">
            <a:extLst>
              <a:ext uri="{FF2B5EF4-FFF2-40B4-BE49-F238E27FC236}">
                <a16:creationId xmlns:a16="http://schemas.microsoft.com/office/drawing/2014/main" xmlns="" id="{A5FBB745-C0BA-9B46-825F-E18483B7C26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54292" y="12675234"/>
            <a:ext cx="216406" cy="5820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57200">
              <a:lnSpc>
                <a:spcPts val="4500"/>
              </a:lnSpc>
              <a:defRPr sz="160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 smtClean="0">
                <a:ln w="0" cap="flat">
                  <a:noFill/>
                  <a:prstDash val="solid"/>
                  <a:miter lim="400000"/>
                </a:ln>
              </a:rPr>
              <a:pPr/>
              <a:t>18</a:t>
            </a:fld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12" name="Яндекс.Учебник">
            <a:extLst>
              <a:ext uri="{FF2B5EF4-FFF2-40B4-BE49-F238E27FC236}">
                <a16:creationId xmlns:a16="http://schemas.microsoft.com/office/drawing/2014/main" xmlns="" id="{E7BD4725-0AD0-1F4A-AD0C-0F1EC1FBE548}"/>
              </a:ext>
            </a:extLst>
          </p:cNvPr>
          <p:cNvSpPr txBox="1"/>
          <p:nvPr/>
        </p:nvSpPr>
        <p:spPr>
          <a:xfrm rot="16200000">
            <a:off x="-1837418" y="9845790"/>
            <a:ext cx="4775896" cy="5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500"/>
              </a:lnSpc>
              <a:defRPr sz="16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Яндекс.Учебник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Основные сценарии  использования"/>
          <p:cNvSpPr txBox="1"/>
          <p:nvPr/>
        </p:nvSpPr>
        <p:spPr>
          <a:xfrm>
            <a:off x="887170" y="439995"/>
            <a:ext cx="18796277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6800"/>
              </a:lnSpc>
              <a:defRPr sz="67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ru-RU" sz="6800" dirty="0">
                <a:ln w="0" cap="flat">
                  <a:noFill/>
                  <a:prstDash val="solid"/>
                  <a:miter lim="400000"/>
                </a:ln>
              </a:rPr>
              <a:t>Сертификаты </a:t>
            </a:r>
            <a:r>
              <a:rPr lang="ru-RU" sz="6800" dirty="0" err="1">
                <a:ln w="0" cap="flat">
                  <a:noFill/>
                  <a:prstDash val="solid"/>
                  <a:miter lim="400000"/>
                </a:ln>
              </a:rPr>
              <a:t>Яндекс.Учебник</a:t>
            </a:r>
            <a:endParaRPr sz="6800"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398" name="Text"/>
          <p:cNvSpPr txBox="1"/>
          <p:nvPr/>
        </p:nvSpPr>
        <p:spPr>
          <a:xfrm>
            <a:off x="442327" y="13048454"/>
            <a:ext cx="216405" cy="5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lnSpc>
                <a:spcPts val="4500"/>
              </a:lnSpc>
              <a:defRPr sz="16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19</a:t>
            </a:fld>
            <a:endParaRPr/>
          </a:p>
        </p:txBody>
      </p:sp>
      <p:sp>
        <p:nvSpPr>
          <p:cNvPr id="399" name="Rectangle"/>
          <p:cNvSpPr/>
          <p:nvPr/>
        </p:nvSpPr>
        <p:spPr>
          <a:xfrm>
            <a:off x="25400" y="25400"/>
            <a:ext cx="24333200" cy="13665200"/>
          </a:xfrm>
          <a:prstGeom prst="rect">
            <a:avLst/>
          </a:prstGeom>
          <a:ln w="50800">
            <a:solidFill>
              <a:srgbClr val="2C99F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2" name="Rectangle"/>
          <p:cNvSpPr/>
          <p:nvPr/>
        </p:nvSpPr>
        <p:spPr>
          <a:xfrm>
            <a:off x="25400" y="25400"/>
            <a:ext cx="24333200" cy="2404384"/>
          </a:xfrm>
          <a:prstGeom prst="rect">
            <a:avLst/>
          </a:prstGeom>
          <a:ln w="50800">
            <a:solidFill>
              <a:srgbClr val="FD807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" name="Яндекс.Учебник">
            <a:extLst>
              <a:ext uri="{FF2B5EF4-FFF2-40B4-BE49-F238E27FC236}">
                <a16:creationId xmlns:a16="http://schemas.microsoft.com/office/drawing/2014/main" xmlns="" id="{E7BD4725-0AD0-1F4A-AD0C-0F1EC1FBE548}"/>
              </a:ext>
            </a:extLst>
          </p:cNvPr>
          <p:cNvSpPr txBox="1"/>
          <p:nvPr/>
        </p:nvSpPr>
        <p:spPr>
          <a:xfrm rot="16200000">
            <a:off x="-2173714" y="9902950"/>
            <a:ext cx="4775896" cy="5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500"/>
              </a:lnSpc>
              <a:defRPr sz="16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Яндекс.Учебник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13" name="методисты с большим опытом работы в школе,…"/>
          <p:cNvSpPr txBox="1"/>
          <p:nvPr/>
        </p:nvSpPr>
        <p:spPr>
          <a:xfrm>
            <a:off x="1269976" y="4093723"/>
            <a:ext cx="13481921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4000" dirty="0" smtClean="0">
                <a:ln w="0" cap="flat">
                  <a:noFill/>
                  <a:prstDash val="solid"/>
                  <a:miter lim="400000"/>
                </a:ln>
              </a:rPr>
              <a:t>по итогам 2-х недель после регистрации</a:t>
            </a:r>
            <a:endParaRPr lang="ru-RU" sz="4000" dirty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4000" dirty="0">
                <a:ln w="0" cap="flat">
                  <a:noFill/>
                  <a:prstDash val="solid"/>
                  <a:miter lim="400000"/>
                </a:ln>
              </a:rPr>
              <a:t>п</a:t>
            </a:r>
            <a:r>
              <a:rPr lang="ru-RU" sz="4000" dirty="0" smtClean="0">
                <a:ln w="0" cap="flat">
                  <a:noFill/>
                  <a:prstDash val="solid"/>
                  <a:miter lim="400000"/>
                </a:ln>
              </a:rPr>
              <a:t>одключены все ученики класса</a:t>
            </a:r>
            <a:endParaRPr lang="ru-RU" sz="4000" dirty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4000" dirty="0">
                <a:ln w="0" cap="flat">
                  <a:noFill/>
                  <a:prstDash val="solid"/>
                  <a:miter lim="400000"/>
                </a:ln>
              </a:rPr>
              <a:t>в</a:t>
            </a:r>
            <a:r>
              <a:rPr lang="ru-RU" sz="4000" dirty="0" smtClean="0">
                <a:ln w="0" cap="flat">
                  <a:noFill/>
                  <a:prstDash val="solid"/>
                  <a:miter lim="400000"/>
                </a:ln>
              </a:rPr>
              <a:t>ыдано и решено учениками 4 занятия</a:t>
            </a:r>
            <a:endParaRPr sz="4000"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14" name="Кто разрабатывает задания:"/>
          <p:cNvSpPr txBox="1"/>
          <p:nvPr/>
        </p:nvSpPr>
        <p:spPr>
          <a:xfrm>
            <a:off x="658732" y="3335609"/>
            <a:ext cx="14081154" cy="822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>
                <a:ln w="0" cap="flat">
                  <a:noFill/>
                  <a:prstDash val="solid"/>
                  <a:miter lim="400000"/>
                </a:ln>
              </a:rPr>
              <a:t>Учитель-</a:t>
            </a:r>
            <a:r>
              <a:rPr lang="ru-RU" dirty="0" err="1" smtClean="0">
                <a:ln w="0" cap="flat">
                  <a:noFill/>
                  <a:prstDash val="solid"/>
                  <a:miter lim="400000"/>
                </a:ln>
              </a:rPr>
              <a:t>инноватор</a:t>
            </a:r>
            <a:r>
              <a:rPr dirty="0" smtClean="0">
                <a:ln w="0" cap="flat">
                  <a:noFill/>
                  <a:prstDash val="solid"/>
                  <a:miter lim="400000"/>
                </a:ln>
              </a:rPr>
              <a:t>: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pic>
        <p:nvPicPr>
          <p:cNvPr id="15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9723" y="4285508"/>
            <a:ext cx="294893" cy="355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47529" y="5161177"/>
            <a:ext cx="294893" cy="355288"/>
          </a:xfrm>
          <a:prstGeom prst="rect">
            <a:avLst/>
          </a:prstGeom>
          <a:noFill/>
          <a:ln w="12700">
            <a:miter lim="400000"/>
          </a:ln>
        </p:spPr>
      </p:pic>
      <p:pic>
        <p:nvPicPr>
          <p:cNvPr id="18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93377" y="5970788"/>
            <a:ext cx="294893" cy="355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34862" y="8852694"/>
            <a:ext cx="294893" cy="355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7">
            <a:extLst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555666" y="3173099"/>
            <a:ext cx="6715125" cy="7775575"/>
          </a:xfrm>
          <a:prstGeom prst="rect">
            <a:avLst/>
          </a:prstGeom>
          <a:effectLst>
            <a:outerShdw blurRad="368300" dist="38100" dir="264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Кто разрабатывает задания:"/>
          <p:cNvSpPr txBox="1"/>
          <p:nvPr/>
        </p:nvSpPr>
        <p:spPr>
          <a:xfrm>
            <a:off x="747529" y="6983076"/>
            <a:ext cx="14081154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 smtClean="0">
                <a:ln w="0" cap="flat">
                  <a:noFill/>
                  <a:prstDash val="solid"/>
                  <a:miter lim="400000"/>
                </a:ln>
              </a:rPr>
              <a:t>Использование цифровых технологий в образовательном процессе</a:t>
            </a:r>
            <a:r>
              <a:rPr dirty="0" smtClean="0">
                <a:ln w="0" cap="flat">
                  <a:noFill/>
                  <a:prstDash val="solid"/>
                  <a:miter lim="400000"/>
                </a:ln>
              </a:rPr>
              <a:t>: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22" name="методисты с большим опытом работы в школе,…"/>
          <p:cNvSpPr txBox="1"/>
          <p:nvPr/>
        </p:nvSpPr>
        <p:spPr>
          <a:xfrm>
            <a:off x="1269976" y="8603812"/>
            <a:ext cx="13481921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4000" dirty="0" smtClean="0">
                <a:ln w="0" cap="flat">
                  <a:noFill/>
                  <a:prstDash val="solid"/>
                  <a:miter lim="400000"/>
                </a:ln>
              </a:rPr>
              <a:t>по итогам 1-го и 2-го полугодия</a:t>
            </a:r>
            <a:endParaRPr lang="ru-RU" sz="4000" dirty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4000" dirty="0">
                <a:ln w="0" cap="flat">
                  <a:noFill/>
                  <a:prstDash val="solid"/>
                  <a:miter lim="400000"/>
                </a:ln>
              </a:rPr>
              <a:t>е</a:t>
            </a:r>
            <a:r>
              <a:rPr lang="ru-RU" sz="4000" dirty="0" smtClean="0">
                <a:ln w="0" cap="flat">
                  <a:noFill/>
                  <a:prstDash val="solid"/>
                  <a:miter lim="400000"/>
                </a:ln>
              </a:rPr>
              <a:t>женедельно выдается и учениками решается 2 занятия в неделю</a:t>
            </a:r>
            <a:endParaRPr lang="ru-RU" sz="4000" dirty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4000" dirty="0" smtClean="0">
                <a:ln w="0" cap="flat">
                  <a:noFill/>
                  <a:prstDash val="solid"/>
                  <a:miter lim="400000"/>
                </a:ln>
              </a:rPr>
              <a:t>допускается пропуск 1 неделя в месяц</a:t>
            </a:r>
            <a:endParaRPr sz="4000" dirty="0">
              <a:ln w="0" cap="flat">
                <a:noFill/>
                <a:prstDash val="solid"/>
                <a:miter lim="400000"/>
              </a:ln>
            </a:endParaRPr>
          </a:p>
        </p:txBody>
      </p:sp>
      <p:pic>
        <p:nvPicPr>
          <p:cNvPr id="23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28388" y="9758437"/>
            <a:ext cx="294893" cy="355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" descr="Image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76533" y="11229644"/>
            <a:ext cx="294893" cy="3552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61681093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метапрезентация_графика_разделитель_09.pdf" descr="метапрезентация_графика_разделитель_09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1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xmlns="" id="{AA115424-8FED-4444-8E9F-D669CA5F3B51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485364" y="12675235"/>
            <a:ext cx="354264" cy="67967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57200">
              <a:lnSpc>
                <a:spcPts val="4500"/>
              </a:lnSpc>
              <a:defRPr sz="160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 smtClean="0">
                <a:ln w="0" cap="flat">
                  <a:noFill/>
                  <a:prstDash val="solid"/>
                  <a:miter lim="400000"/>
                </a:ln>
              </a:rPr>
              <a:pPr/>
              <a:t>2</a:t>
            </a:fld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D8A3CCB-9616-E048-A80C-D6352569C90B}"/>
              </a:ext>
            </a:extLst>
          </p:cNvPr>
          <p:cNvSpPr txBox="1"/>
          <p:nvPr/>
        </p:nvSpPr>
        <p:spPr>
          <a:xfrm>
            <a:off x="761882" y="8726393"/>
            <a:ext cx="1938032" cy="4212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71438" tIns="71438" rIns="71438" bIns="71438" numCol="1" spcCol="38100" rtlCol="0" anchor="ctr">
            <a:spAutoFit/>
          </a:bodyPr>
          <a:lstStyle/>
          <a:p>
            <a:pPr defTabSz="821532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Фоменко Елена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92"/>
          <p:cNvSpPr/>
          <p:nvPr/>
        </p:nvSpPr>
        <p:spPr>
          <a:xfrm>
            <a:off x="770698" y="9237557"/>
            <a:ext cx="6781500" cy="190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154">
              <a:lnSpc>
                <a:spcPct val="130000"/>
              </a:lnSpc>
              <a:defRPr sz="3000" b="0">
                <a:latin typeface="Yandex Sans Text Light"/>
                <a:ea typeface="Yandex Sans Text Light"/>
                <a:cs typeface="Yandex Sans Text Light"/>
                <a:sym typeface="Yandex Sans Text Light"/>
              </a:defRPr>
            </a:pPr>
            <a:r>
              <a:rPr lang="ru-RU" dirty="0" smtClean="0">
                <a:latin typeface="Arial" panose="020B0604020202020204" pitchFamily="34" charset="0"/>
                <a:ea typeface="YS Text Regular"/>
                <a:cs typeface="Arial" panose="020B0604020202020204" pitchFamily="34" charset="0"/>
                <a:sym typeface="YS Text Regular"/>
              </a:rPr>
              <a:t>Специалист по работе с общеобразовательными</a:t>
            </a:r>
          </a:p>
          <a:p>
            <a:pPr defTabSz="457154">
              <a:lnSpc>
                <a:spcPct val="130000"/>
              </a:lnSpc>
              <a:defRPr sz="3000" b="0">
                <a:latin typeface="Yandex Sans Text Light"/>
                <a:ea typeface="Yandex Sans Text Light"/>
                <a:cs typeface="Yandex Sans Text Light"/>
                <a:sym typeface="Yandex Sans Text Light"/>
              </a:defRPr>
            </a:pPr>
            <a:r>
              <a:rPr lang="ru-RU" dirty="0" smtClean="0">
                <a:latin typeface="Arial" panose="020B0604020202020204" pitchFamily="34" charset="0"/>
                <a:ea typeface="YS Text Regular"/>
                <a:cs typeface="Arial" panose="020B0604020202020204" pitchFamily="34" charset="0"/>
                <a:sym typeface="YS Text Regular"/>
              </a:rPr>
              <a:t>учреждениями</a:t>
            </a:r>
            <a:endParaRPr lang="ru-RU" dirty="0">
              <a:latin typeface="Arial" panose="020B0604020202020204" pitchFamily="34" charset="0"/>
              <a:ea typeface="YS Text Regular"/>
              <a:cs typeface="Arial" panose="020B0604020202020204" pitchFamily="34" charset="0"/>
              <a:sym typeface="YS Text Regular"/>
            </a:endParaRPr>
          </a:p>
        </p:txBody>
      </p:sp>
      <p:sp>
        <p:nvSpPr>
          <p:cNvPr id="20" name="Shape 196"/>
          <p:cNvSpPr/>
          <p:nvPr/>
        </p:nvSpPr>
        <p:spPr>
          <a:xfrm>
            <a:off x="9656774" y="7656557"/>
            <a:ext cx="509960" cy="50996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b" anchorCtr="0"/>
          <a:lstStyle/>
          <a:p>
            <a:pPr>
              <a:lnSpc>
                <a:spcPts val="6000"/>
              </a:lnSpc>
              <a:spcBef>
                <a:spcPts val="3000"/>
              </a:spcBef>
            </a:pPr>
            <a:r>
              <a:rPr lang="en-GB" sz="2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sz="25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Shape 196">
            <a:extLst>
              <a:ext uri="{FF2B5EF4-FFF2-40B4-BE49-F238E27FC236}">
                <a16:creationId xmlns="" xmlns:a16="http://schemas.microsoft.com/office/drawing/2014/main" id="{D1669465-ADF6-F845-BF68-ED0FAE0DEF12}"/>
              </a:ext>
            </a:extLst>
          </p:cNvPr>
          <p:cNvSpPr/>
          <p:nvPr/>
        </p:nvSpPr>
        <p:spPr>
          <a:xfrm>
            <a:off x="9656774" y="9938304"/>
            <a:ext cx="509960" cy="50996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b" anchorCtr="0"/>
          <a:lstStyle/>
          <a:p>
            <a:pPr>
              <a:lnSpc>
                <a:spcPts val="6000"/>
              </a:lnSpc>
              <a:spcBef>
                <a:spcPts val="3000"/>
              </a:spcBef>
            </a:pPr>
            <a:r>
              <a:rPr lang="en-GB" sz="2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sz="25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Shape 195"/>
          <p:cNvSpPr/>
          <p:nvPr/>
        </p:nvSpPr>
        <p:spPr>
          <a:xfrm>
            <a:off x="7972137" y="5337671"/>
            <a:ext cx="11136920" cy="953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8" tIns="71438" rIns="71438" bIns="71438">
            <a:spAutoFit/>
          </a:bodyPr>
          <a:lstStyle/>
          <a:p>
            <a:pPr algn="l">
              <a:lnSpc>
                <a:spcPct val="150000"/>
              </a:lnSpc>
              <a:spcBef>
                <a:spcPts val="2000"/>
              </a:spcBef>
              <a:defRPr sz="36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Учитель"/>
          <p:cNvSpPr txBox="1"/>
          <p:nvPr/>
        </p:nvSpPr>
        <p:spPr>
          <a:xfrm>
            <a:off x="438803" y="373689"/>
            <a:ext cx="6934202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6800"/>
              </a:lnSpc>
              <a:defRPr sz="68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ru-RU" dirty="0">
                <a:ln w="0" cap="flat">
                  <a:noFill/>
                  <a:prstDash val="solid"/>
                  <a:miter lim="400000"/>
                </a:ln>
              </a:rPr>
              <a:t>Давайте знакомиться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96000" y="6073170"/>
            <a:ext cx="1219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endParaRPr lang="ru-RU" sz="3200" dirty="0" smtClean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10736814" y="7256405"/>
            <a:ext cx="12654117" cy="951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2000"/>
              </a:spcBef>
              <a:defRPr sz="36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Образование высшее педагогическое -</a:t>
            </a:r>
          </a:p>
          <a:p>
            <a:pPr algn="l">
              <a:lnSpc>
                <a:spcPct val="150000"/>
              </a:lnSpc>
              <a:spcBef>
                <a:spcPts val="2000"/>
              </a:spcBef>
              <a:defRPr sz="36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 русского языка и литературы</a:t>
            </a:r>
          </a:p>
          <a:p>
            <a:pPr algn="l"/>
            <a:endParaRPr lang="ru-RU" sz="3200" b="0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4000" b="0" dirty="0" smtClean="0">
                <a:latin typeface="Arial" pitchFamily="34" charset="0"/>
                <a:cs typeface="Arial" pitchFamily="34" charset="0"/>
              </a:rPr>
              <a:t>Опыт </a:t>
            </a:r>
            <a:r>
              <a:rPr lang="ru-RU" sz="4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преподавания дисциплин в среднем и старшем звене общеобразовательной школы, </a:t>
            </a:r>
          </a:p>
          <a:p>
            <a:pPr algn="l"/>
            <a:r>
              <a:rPr lang="ru-RU" sz="40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лицея.</a:t>
            </a:r>
          </a:p>
          <a:p>
            <a:pPr algn="l">
              <a:lnSpc>
                <a:spcPct val="150000"/>
              </a:lnSpc>
              <a:spcBef>
                <a:spcPts val="2000"/>
              </a:spcBef>
              <a:defRPr sz="36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spcBef>
                <a:spcPts val="2000"/>
              </a:spcBef>
              <a:defRPr sz="36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spcBef>
                <a:spcPts val="2000"/>
              </a:spcBef>
              <a:defRPr sz="36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spcBef>
                <a:spcPts val="2000"/>
              </a:spcBef>
              <a:defRPr sz="36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spcBef>
                <a:spcPts val="2000"/>
              </a:spcBef>
              <a:defRPr sz="36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C:\Users\Константин\Desktop\20190106_150453_c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3146" y="2547546"/>
            <a:ext cx="3765938" cy="5618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3748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roup"/>
          <p:cNvSpPr/>
          <p:nvPr/>
        </p:nvSpPr>
        <p:spPr>
          <a:xfrm>
            <a:off x="24407" y="-23155"/>
            <a:ext cx="24384002" cy="13716001"/>
          </a:xfrm>
          <a:prstGeom prst="rect">
            <a:avLst/>
          </a:prstGeom>
          <a:solidFill>
            <a:srgbClr val="C5E4FF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b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9" name="Group 31945.png" descr="Group 31945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771829" y="1772343"/>
            <a:ext cx="12857451" cy="10735312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Пробный тур…"/>
          <p:cNvSpPr txBox="1"/>
          <p:nvPr/>
        </p:nvSpPr>
        <p:spPr>
          <a:xfrm>
            <a:off x="1190540" y="5485017"/>
            <a:ext cx="7727706" cy="1463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l">
              <a:defRPr sz="44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t>Пробный тур</a:t>
            </a:r>
          </a:p>
          <a:p>
            <a:pPr algn="l">
              <a:defRPr sz="4400" b="0">
                <a:latin typeface="YS Text Medium"/>
                <a:ea typeface="YS Text Medium"/>
                <a:cs typeface="YS Text Medium"/>
                <a:sym typeface="YS Text Medium"/>
              </a:defRPr>
            </a:pPr>
            <a:r>
              <a:t>27 января–16 февраля</a:t>
            </a:r>
          </a:p>
        </p:txBody>
      </p:sp>
      <p:sp>
        <p:nvSpPr>
          <p:cNvPr id="171" name="Основной тур…"/>
          <p:cNvSpPr txBox="1"/>
          <p:nvPr/>
        </p:nvSpPr>
        <p:spPr>
          <a:xfrm>
            <a:off x="1190540" y="7257682"/>
            <a:ext cx="7727706" cy="1463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l">
              <a:defRPr sz="44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t>Основной тур</a:t>
            </a:r>
          </a:p>
          <a:p>
            <a:pPr algn="l">
              <a:defRPr sz="4400" b="0">
                <a:latin typeface="YS Text Medium"/>
                <a:ea typeface="YS Text Medium"/>
                <a:cs typeface="YS Text Medium"/>
                <a:sym typeface="YS Text Medium"/>
              </a:defRPr>
            </a:pPr>
            <a:r>
              <a:t>17 февраля–1 марта</a:t>
            </a:r>
          </a:p>
        </p:txBody>
      </p:sp>
      <p:pic>
        <p:nvPicPr>
          <p:cNvPr id="172" name="logo i_3m.png" descr="logo i_3m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180703" y="2082800"/>
            <a:ext cx="12223282" cy="1195756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ЯндексУчебник"/>
          <p:cNvSpPr txBox="1"/>
          <p:nvPr/>
        </p:nvSpPr>
        <p:spPr>
          <a:xfrm>
            <a:off x="1164474" y="11499275"/>
            <a:ext cx="3556457" cy="1008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6" tIns="71436" rIns="71436" bIns="71436" anchor="ctr">
            <a:spAutoFit/>
          </a:bodyPr>
          <a:lstStyle/>
          <a:p>
            <a:pPr>
              <a:defRPr sz="5700" b="0">
                <a:latin typeface="Yandex Sans Logotype"/>
                <a:ea typeface="Yandex Sans Logotype"/>
                <a:cs typeface="Yandex Sans Logotype"/>
                <a:sym typeface="Yandex Sans Logotype"/>
              </a:defRPr>
            </a:pPr>
            <a:r>
              <a:rPr dirty="0" err="1">
                <a:solidFill>
                  <a:srgbClr val="FE0400"/>
                </a:solidFill>
              </a:rPr>
              <a:t>Я</a:t>
            </a:r>
            <a:r>
              <a:rPr dirty="0" err="1"/>
              <a:t>ндексУчебник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379"/>
          <p:cNvSpPr txBox="1"/>
          <p:nvPr/>
        </p:nvSpPr>
        <p:spPr>
          <a:xfrm>
            <a:off x="1143445" y="1411011"/>
            <a:ext cx="6486271" cy="3963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algn="l">
              <a:lnSpc>
                <a:spcPct val="110000"/>
              </a:lnSpc>
              <a:defRPr sz="8000" b="0">
                <a:latin typeface="YS Text Medium"/>
                <a:ea typeface="YS Text Medium"/>
                <a:cs typeface="YS Text Medium"/>
                <a:sym typeface="YS Text Medium"/>
              </a:defRPr>
            </a:pPr>
            <a:r>
              <a:t>Олимпиада </a:t>
            </a:r>
            <a:br/>
            <a:r>
              <a:t>«Я люблю </a:t>
            </a:r>
            <a:br/>
            <a:r>
              <a:t>математику»</a:t>
            </a:r>
          </a:p>
        </p:txBody>
      </p:sp>
      <p:sp>
        <p:nvSpPr>
          <p:cNvPr id="176" name="Shape 380"/>
          <p:cNvSpPr txBox="1"/>
          <p:nvPr/>
        </p:nvSpPr>
        <p:spPr>
          <a:xfrm>
            <a:off x="10226229" y="1700166"/>
            <a:ext cx="13742723" cy="7243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6" tIns="71436" rIns="71436" bIns="71436">
            <a:spAutoFit/>
          </a:bodyPr>
          <a:lstStyle/>
          <a:p>
            <a:pPr marL="571500" indent="-571500" algn="l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2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детей</a:t>
            </a:r>
            <a:r>
              <a:rPr dirty="0"/>
              <a:t> 1–5 </a:t>
            </a:r>
            <a:r>
              <a:rPr dirty="0" err="1"/>
              <a:t>классов</a:t>
            </a:r>
            <a:r>
              <a:rPr dirty="0"/>
              <a:t> </a:t>
            </a:r>
          </a:p>
          <a:p>
            <a:pPr marL="571500" indent="-571500" algn="l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2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dirty="0" err="1"/>
              <a:t>Бесплатное</a:t>
            </a:r>
            <a:r>
              <a:rPr dirty="0"/>
              <a:t> </a:t>
            </a:r>
            <a:r>
              <a:rPr dirty="0" err="1"/>
              <a:t>участие</a:t>
            </a:r>
            <a:endParaRPr dirty="0"/>
          </a:p>
          <a:p>
            <a:pPr marL="571500" indent="-571500" algn="l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2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dirty="0" err="1"/>
              <a:t>Онлайн-формат</a:t>
            </a:r>
            <a:r>
              <a:rPr dirty="0"/>
              <a:t> </a:t>
            </a:r>
            <a:r>
              <a:rPr dirty="0" err="1"/>
              <a:t>проведения</a:t>
            </a:r>
            <a:endParaRPr dirty="0"/>
          </a:p>
          <a:p>
            <a:pPr marL="571500" indent="-571500" algn="l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2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dirty="0" err="1"/>
              <a:t>Олимпиаду</a:t>
            </a:r>
            <a:r>
              <a:rPr dirty="0"/>
              <a:t> </a:t>
            </a:r>
            <a:r>
              <a:rPr dirty="0" err="1"/>
              <a:t>выдают</a:t>
            </a:r>
            <a:r>
              <a:rPr dirty="0"/>
              <a:t> </a:t>
            </a:r>
            <a:r>
              <a:rPr dirty="0" err="1"/>
              <a:t>учителя</a:t>
            </a:r>
            <a:r>
              <a:rPr dirty="0"/>
              <a:t> </a:t>
            </a:r>
            <a:r>
              <a:rPr dirty="0" err="1" smtClean="0"/>
              <a:t>или</a:t>
            </a:r>
            <a:r>
              <a:rPr dirty="0" smtClean="0"/>
              <a:t> </a:t>
            </a:r>
            <a:r>
              <a:rPr dirty="0" err="1"/>
              <a:t>родители</a:t>
            </a:r>
            <a:endParaRPr dirty="0"/>
          </a:p>
          <a:p>
            <a:pPr marL="571500" indent="-571500" algn="l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2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dirty="0" err="1"/>
              <a:t>Благодарственное</a:t>
            </a:r>
            <a:r>
              <a:rPr dirty="0"/>
              <a:t> </a:t>
            </a:r>
            <a:r>
              <a:rPr dirty="0" err="1"/>
              <a:t>письмо</a:t>
            </a:r>
            <a:r>
              <a:rPr dirty="0"/>
              <a:t> </a:t>
            </a:r>
            <a:r>
              <a:rPr dirty="0" err="1"/>
              <a:t>учителю</a:t>
            </a:r>
            <a:r>
              <a:rPr dirty="0"/>
              <a:t> </a:t>
            </a:r>
          </a:p>
          <a:p>
            <a:pPr marL="571500" indent="-571500" algn="l">
              <a:lnSpc>
                <a:spcPct val="15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42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dirty="0" err="1"/>
              <a:t>Сертификаты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учеников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Asset 5@4x 3.png" descr="Asset 5@4x 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21360000">
            <a:off x="-3500844" y="7400628"/>
            <a:ext cx="13740671" cy="13015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Пробный тур…"/>
          <p:cNvSpPr txBox="1"/>
          <p:nvPr/>
        </p:nvSpPr>
        <p:spPr>
          <a:xfrm>
            <a:off x="9013740" y="933787"/>
            <a:ext cx="7727706" cy="137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l">
              <a:defRPr sz="4000" b="0">
                <a:latin typeface="YS Text Medium"/>
                <a:ea typeface="YS Text Medium"/>
                <a:cs typeface="YS Text Medium"/>
                <a:sym typeface="YS Text Medium"/>
              </a:defRPr>
            </a:pPr>
            <a:r>
              <a:rPr dirty="0" err="1"/>
              <a:t>Пробный</a:t>
            </a:r>
            <a:r>
              <a:rPr dirty="0"/>
              <a:t> </a:t>
            </a:r>
            <a:r>
              <a:rPr dirty="0" err="1"/>
              <a:t>тур</a:t>
            </a:r>
            <a:endParaRPr dirty="0"/>
          </a:p>
          <a:p>
            <a:pPr algn="l">
              <a:defRPr sz="4000" b="0">
                <a:latin typeface="YS Text Medium"/>
                <a:ea typeface="YS Text Medium"/>
                <a:cs typeface="YS Text Medium"/>
                <a:sym typeface="YS Text Medium"/>
              </a:defRPr>
            </a:pPr>
            <a:r>
              <a:rPr dirty="0"/>
              <a:t>27 </a:t>
            </a:r>
            <a:r>
              <a:rPr dirty="0" err="1"/>
              <a:t>января</a:t>
            </a:r>
            <a:r>
              <a:rPr dirty="0"/>
              <a:t>–16 </a:t>
            </a:r>
            <a:r>
              <a:rPr dirty="0" err="1"/>
              <a:t>февраля</a:t>
            </a:r>
            <a:endParaRPr dirty="0"/>
          </a:p>
        </p:txBody>
      </p:sp>
      <p:sp>
        <p:nvSpPr>
          <p:cNvPr id="199" name="Нет ограничений по времени…"/>
          <p:cNvSpPr txBox="1"/>
          <p:nvPr/>
        </p:nvSpPr>
        <p:spPr>
          <a:xfrm>
            <a:off x="15457216" y="390315"/>
            <a:ext cx="7727706" cy="5068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L="571500" indent="-571500" algn="l" defTabSz="457200">
              <a:lnSpc>
                <a:spcPts val="6400"/>
              </a:lnSpc>
              <a:buFont typeface="Courier New" panose="02070309020205020404" pitchFamily="49" charset="0"/>
              <a:buChar char="o"/>
              <a:defRPr sz="37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dirty="0" err="1"/>
              <a:t>Нет</a:t>
            </a:r>
            <a:r>
              <a:rPr dirty="0"/>
              <a:t> </a:t>
            </a:r>
            <a:r>
              <a:rPr dirty="0" err="1"/>
              <a:t>ограничений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времени</a:t>
            </a:r>
            <a:endParaRPr dirty="0"/>
          </a:p>
          <a:p>
            <a:pPr marL="571500" indent="-571500" algn="l" defTabSz="457200">
              <a:lnSpc>
                <a:spcPts val="6400"/>
              </a:lnSpc>
              <a:buFont typeface="Courier New" panose="02070309020205020404" pitchFamily="49" charset="0"/>
              <a:buChar char="o"/>
              <a:defRPr sz="37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dirty="0"/>
              <a:t>3 </a:t>
            </a:r>
            <a:r>
              <a:rPr dirty="0" err="1"/>
              <a:t>попытки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каждую</a:t>
            </a:r>
            <a:r>
              <a:rPr dirty="0"/>
              <a:t> </a:t>
            </a:r>
            <a:r>
              <a:rPr dirty="0" err="1"/>
              <a:t>задачу</a:t>
            </a:r>
            <a:endParaRPr dirty="0"/>
          </a:p>
          <a:p>
            <a:pPr marL="571500" indent="-571500" algn="l" defTabSz="457200">
              <a:lnSpc>
                <a:spcPts val="6400"/>
              </a:lnSpc>
              <a:buFont typeface="Courier New" panose="02070309020205020404" pitchFamily="49" charset="0"/>
              <a:buChar char="o"/>
              <a:defRPr sz="37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dirty="0" err="1"/>
              <a:t>Результаты</a:t>
            </a:r>
            <a:r>
              <a:rPr dirty="0"/>
              <a:t> </a:t>
            </a:r>
            <a:r>
              <a:rPr dirty="0" err="1"/>
              <a:t>пробного</a:t>
            </a:r>
            <a:r>
              <a:rPr dirty="0"/>
              <a:t> </a:t>
            </a:r>
            <a:r>
              <a:rPr dirty="0" err="1"/>
              <a:t>тура</a:t>
            </a:r>
            <a:endParaRPr dirty="0"/>
          </a:p>
          <a:p>
            <a:pPr algn="l" defTabSz="457200">
              <a:lnSpc>
                <a:spcPts val="6400"/>
              </a:lnSpc>
              <a:defRPr sz="37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lang="ru-RU" dirty="0" smtClean="0"/>
              <a:t>	 </a:t>
            </a:r>
            <a:r>
              <a:rPr dirty="0" err="1" smtClean="0"/>
              <a:t>не</a:t>
            </a:r>
            <a:r>
              <a:rPr dirty="0" smtClean="0"/>
              <a:t> </a:t>
            </a:r>
            <a:r>
              <a:rPr dirty="0" err="1"/>
              <a:t>влияют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результаты</a:t>
            </a:r>
            <a:r>
              <a:rPr dirty="0"/>
              <a:t> </a:t>
            </a:r>
          </a:p>
          <a:p>
            <a:pPr algn="l" defTabSz="457200">
              <a:lnSpc>
                <a:spcPts val="6400"/>
              </a:lnSpc>
              <a:defRPr sz="37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lang="ru-RU" dirty="0" smtClean="0"/>
              <a:t>	 </a:t>
            </a:r>
            <a:r>
              <a:rPr dirty="0" err="1" smtClean="0"/>
              <a:t>основного</a:t>
            </a:r>
            <a:r>
              <a:rPr dirty="0" smtClean="0"/>
              <a:t> </a:t>
            </a:r>
            <a:r>
              <a:rPr dirty="0" err="1"/>
              <a:t>тура</a:t>
            </a:r>
            <a:r>
              <a:rPr dirty="0"/>
              <a:t> </a:t>
            </a:r>
          </a:p>
          <a:p>
            <a:pPr algn="l" defTabSz="457200">
              <a:lnSpc>
                <a:spcPts val="6400"/>
              </a:lnSpc>
              <a:defRPr sz="37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endParaRPr dirty="0"/>
          </a:p>
        </p:txBody>
      </p:sp>
      <p:sp>
        <p:nvSpPr>
          <p:cNvPr id="200" name="Основной тур…"/>
          <p:cNvSpPr txBox="1"/>
          <p:nvPr/>
        </p:nvSpPr>
        <p:spPr>
          <a:xfrm>
            <a:off x="9051840" y="5987684"/>
            <a:ext cx="7727706" cy="1336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algn="l">
              <a:defRPr sz="4000" b="0">
                <a:latin typeface="YS Text Medium"/>
                <a:ea typeface="YS Text Medium"/>
                <a:cs typeface="YS Text Medium"/>
                <a:sym typeface="YS Text Medium"/>
              </a:defRPr>
            </a:pPr>
            <a:r>
              <a:rPr dirty="0" err="1"/>
              <a:t>Основной</a:t>
            </a:r>
            <a:r>
              <a:rPr dirty="0"/>
              <a:t> </a:t>
            </a:r>
            <a:r>
              <a:rPr dirty="0" err="1"/>
              <a:t>тур</a:t>
            </a:r>
            <a:endParaRPr dirty="0"/>
          </a:p>
          <a:p>
            <a:pPr algn="l">
              <a:defRPr sz="4000" b="0">
                <a:latin typeface="YS Text Medium"/>
                <a:ea typeface="YS Text Medium"/>
                <a:cs typeface="YS Text Medium"/>
                <a:sym typeface="YS Text Medium"/>
              </a:defRPr>
            </a:pPr>
            <a:r>
              <a:rPr dirty="0"/>
              <a:t>17 </a:t>
            </a:r>
            <a:r>
              <a:rPr dirty="0" err="1"/>
              <a:t>февраля</a:t>
            </a:r>
            <a:r>
              <a:rPr dirty="0"/>
              <a:t>–1 </a:t>
            </a:r>
            <a:r>
              <a:rPr dirty="0" err="1"/>
              <a:t>марта</a:t>
            </a:r>
            <a:endParaRPr dirty="0"/>
          </a:p>
        </p:txBody>
      </p:sp>
      <p:sp>
        <p:nvSpPr>
          <p:cNvPr id="201" name="Результаты…"/>
          <p:cNvSpPr txBox="1"/>
          <p:nvPr/>
        </p:nvSpPr>
        <p:spPr>
          <a:xfrm>
            <a:off x="9026439" y="10179584"/>
            <a:ext cx="8907115" cy="1375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6" tIns="71436" rIns="71436" bIns="71436" anchor="ctr">
            <a:spAutoFit/>
          </a:bodyPr>
          <a:lstStyle/>
          <a:p>
            <a:pPr algn="l">
              <a:defRPr sz="4000" b="0">
                <a:latin typeface="YS Text Medium"/>
                <a:ea typeface="YS Text Medium"/>
                <a:cs typeface="YS Text Medium"/>
                <a:sym typeface="YS Text Medium"/>
              </a:defRPr>
            </a:pPr>
            <a:r>
              <a:rPr dirty="0" err="1"/>
              <a:t>Результаты</a:t>
            </a:r>
            <a:endParaRPr dirty="0"/>
          </a:p>
          <a:p>
            <a:pPr algn="l">
              <a:defRPr sz="4000" b="0">
                <a:latin typeface="YS Text Medium"/>
                <a:ea typeface="YS Text Medium"/>
                <a:cs typeface="YS Text Medium"/>
                <a:sym typeface="YS Text Medium"/>
              </a:defRPr>
            </a:pPr>
            <a:r>
              <a:rPr dirty="0"/>
              <a:t>2 </a:t>
            </a:r>
            <a:r>
              <a:rPr dirty="0" err="1"/>
              <a:t>марта</a:t>
            </a:r>
            <a:r>
              <a:rPr dirty="0"/>
              <a:t>–8 </a:t>
            </a:r>
            <a:r>
              <a:rPr dirty="0" err="1"/>
              <a:t>марта</a:t>
            </a:r>
            <a:endParaRPr dirty="0"/>
          </a:p>
        </p:txBody>
      </p:sp>
      <p:sp>
        <p:nvSpPr>
          <p:cNvPr id="202" name="60 минут на решение заданий…"/>
          <p:cNvSpPr txBox="1"/>
          <p:nvPr/>
        </p:nvSpPr>
        <p:spPr>
          <a:xfrm>
            <a:off x="15455679" y="5071933"/>
            <a:ext cx="7705380" cy="7505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/>
          <a:p>
            <a:pPr marL="571500" indent="-571500" algn="l" defTabSz="457200">
              <a:lnSpc>
                <a:spcPts val="6400"/>
              </a:lnSpc>
              <a:buFont typeface="Courier New" panose="02070309020205020404" pitchFamily="49" charset="0"/>
              <a:buChar char="o"/>
              <a:defRPr sz="37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dirty="0"/>
              <a:t>60 </a:t>
            </a:r>
            <a:r>
              <a:rPr dirty="0" err="1"/>
              <a:t>минут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решение</a:t>
            </a:r>
            <a:r>
              <a:rPr dirty="0"/>
              <a:t> </a:t>
            </a:r>
            <a:r>
              <a:rPr dirty="0" err="1"/>
              <a:t>заданий</a:t>
            </a:r>
            <a:endParaRPr dirty="0"/>
          </a:p>
          <a:p>
            <a:pPr marL="571500" indent="-571500" algn="l" defTabSz="457200">
              <a:lnSpc>
                <a:spcPts val="6400"/>
              </a:lnSpc>
              <a:buFont typeface="Courier New" panose="02070309020205020404" pitchFamily="49" charset="0"/>
              <a:buChar char="o"/>
              <a:defRPr sz="37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dirty="0" err="1"/>
              <a:t>Решать</a:t>
            </a:r>
            <a:r>
              <a:rPr dirty="0"/>
              <a:t> </a:t>
            </a:r>
            <a:r>
              <a:rPr dirty="0" err="1"/>
              <a:t>задачи</a:t>
            </a:r>
            <a:r>
              <a:rPr dirty="0"/>
              <a:t> </a:t>
            </a:r>
            <a:r>
              <a:rPr dirty="0" err="1"/>
              <a:t>можно</a:t>
            </a:r>
            <a:r>
              <a:rPr dirty="0"/>
              <a:t> в </a:t>
            </a:r>
            <a:r>
              <a:rPr dirty="0" err="1"/>
              <a:t>любое</a:t>
            </a:r>
            <a:r>
              <a:rPr dirty="0"/>
              <a:t/>
            </a:r>
            <a:br>
              <a:rPr dirty="0"/>
            </a:br>
            <a:r>
              <a:rPr dirty="0" err="1"/>
              <a:t>удобное</a:t>
            </a:r>
            <a:r>
              <a:rPr dirty="0"/>
              <a:t> </a:t>
            </a:r>
            <a:r>
              <a:rPr dirty="0" err="1"/>
              <a:t>время</a:t>
            </a:r>
            <a:endParaRPr dirty="0"/>
          </a:p>
          <a:p>
            <a:pPr marL="571500" indent="-571500" algn="l" defTabSz="457200">
              <a:lnSpc>
                <a:spcPts val="6400"/>
              </a:lnSpc>
              <a:buFont typeface="Courier New" panose="02070309020205020404" pitchFamily="49" charset="0"/>
              <a:buChar char="o"/>
              <a:defRPr sz="37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dirty="0" err="1"/>
              <a:t>Задания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проверку</a:t>
            </a:r>
            <a:r>
              <a:rPr dirty="0"/>
              <a:t> </a:t>
            </a:r>
            <a:r>
              <a:rPr dirty="0" err="1"/>
              <a:t>можно</a:t>
            </a:r>
            <a:endParaRPr dirty="0"/>
          </a:p>
          <a:p>
            <a:pPr algn="l" defTabSz="457200">
              <a:lnSpc>
                <a:spcPts val="6400"/>
              </a:lnSpc>
              <a:defRPr sz="37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lang="ru-RU" dirty="0" smtClean="0"/>
              <a:t>	 </a:t>
            </a:r>
            <a:r>
              <a:rPr dirty="0" err="1" smtClean="0"/>
              <a:t>отправить</a:t>
            </a:r>
            <a:r>
              <a:rPr dirty="0" smtClean="0"/>
              <a:t> </a:t>
            </a:r>
            <a:r>
              <a:rPr dirty="0" err="1"/>
              <a:t>только</a:t>
            </a:r>
            <a:r>
              <a:rPr dirty="0"/>
              <a:t> </a:t>
            </a:r>
            <a:r>
              <a:rPr dirty="0" err="1"/>
              <a:t>один</a:t>
            </a:r>
            <a:r>
              <a:rPr dirty="0"/>
              <a:t> </a:t>
            </a:r>
            <a:r>
              <a:rPr dirty="0" err="1"/>
              <a:t>раз</a:t>
            </a:r>
            <a:r>
              <a:rPr dirty="0"/>
              <a:t> </a:t>
            </a:r>
          </a:p>
          <a:p>
            <a:pPr algn="l" defTabSz="457200">
              <a:lnSpc>
                <a:spcPts val="6300"/>
              </a:lnSpc>
              <a:defRPr sz="37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endParaRPr dirty="0"/>
          </a:p>
          <a:p>
            <a:pPr algn="l" defTabSz="457200">
              <a:lnSpc>
                <a:spcPts val="6300"/>
              </a:lnSpc>
              <a:defRPr sz="3700" b="0">
                <a:latin typeface="YS Text Bold"/>
                <a:ea typeface="YS Text Bold"/>
                <a:cs typeface="YS Text Bold"/>
                <a:sym typeface="YS Text Bold"/>
              </a:defRPr>
            </a:pPr>
            <a:endParaRPr dirty="0">
              <a:latin typeface="YS Text Regular"/>
              <a:ea typeface="YS Text Regular"/>
              <a:cs typeface="YS Text Regular"/>
              <a:sym typeface="YS Text Regular"/>
            </a:endParaRPr>
          </a:p>
          <a:p>
            <a:pPr algn="l" defTabSz="457200">
              <a:lnSpc>
                <a:spcPts val="6400"/>
              </a:lnSpc>
              <a:defRPr sz="37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endParaRPr dirty="0">
              <a:latin typeface="YS Text Regular"/>
              <a:ea typeface="YS Text Regular"/>
              <a:cs typeface="YS Text Regular"/>
              <a:sym typeface="YS Text Regular"/>
            </a:endParaRPr>
          </a:p>
          <a:p>
            <a:pPr algn="l" defTabSz="457200">
              <a:lnSpc>
                <a:spcPts val="6400"/>
              </a:lnSpc>
              <a:defRPr sz="37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endParaRPr dirty="0">
              <a:latin typeface="YS Text Regular"/>
              <a:ea typeface="YS Text Regular"/>
              <a:cs typeface="YS Text Regular"/>
              <a:sym typeface="YS Text Regular"/>
            </a:endParaRPr>
          </a:p>
        </p:txBody>
      </p:sp>
      <p:sp>
        <p:nvSpPr>
          <p:cNvPr id="203" name="Грамота участнику…"/>
          <p:cNvSpPr txBox="1"/>
          <p:nvPr/>
        </p:nvSpPr>
        <p:spPr>
          <a:xfrm>
            <a:off x="15442146" y="9821553"/>
            <a:ext cx="8941853" cy="4504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6" tIns="71436" rIns="71436" bIns="71436" anchor="ctr">
            <a:spAutoFit/>
          </a:bodyPr>
          <a:lstStyle/>
          <a:p>
            <a:pPr marL="571500" indent="-571500" algn="l" defTabSz="457200">
              <a:lnSpc>
                <a:spcPts val="6800"/>
              </a:lnSpc>
              <a:buFont typeface="Courier New" panose="02070309020205020404" pitchFamily="49" charset="0"/>
              <a:buChar char="o"/>
              <a:defRPr sz="40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dirty="0" err="1"/>
              <a:t>Грамота</a:t>
            </a:r>
            <a:r>
              <a:rPr dirty="0"/>
              <a:t> </a:t>
            </a:r>
            <a:r>
              <a:rPr dirty="0" err="1"/>
              <a:t>участнику</a:t>
            </a:r>
            <a:endParaRPr dirty="0"/>
          </a:p>
          <a:p>
            <a:pPr marL="571500" indent="-571500" algn="l" defTabSz="457200">
              <a:lnSpc>
                <a:spcPts val="6800"/>
              </a:lnSpc>
              <a:buFont typeface="Courier New" panose="02070309020205020404" pitchFamily="49" charset="0"/>
              <a:buChar char="o"/>
              <a:defRPr sz="40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dirty="0" err="1"/>
              <a:t>Благодарственное</a:t>
            </a:r>
            <a:r>
              <a:rPr dirty="0"/>
              <a:t> </a:t>
            </a:r>
            <a:r>
              <a:rPr dirty="0" err="1"/>
              <a:t>письмо</a:t>
            </a:r>
            <a:r>
              <a:rPr dirty="0"/>
              <a:t> </a:t>
            </a:r>
            <a:r>
              <a:rPr dirty="0" err="1"/>
              <a:t>учителю</a:t>
            </a:r>
            <a:endParaRPr dirty="0"/>
          </a:p>
          <a:p>
            <a:pPr marL="571500" indent="-571500" algn="l" defTabSz="457200">
              <a:lnSpc>
                <a:spcPts val="6800"/>
              </a:lnSpc>
              <a:buFont typeface="Courier New" panose="02070309020205020404" pitchFamily="49" charset="0"/>
              <a:buChar char="o"/>
              <a:defRPr sz="40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r>
              <a:rPr sz="3700" dirty="0" err="1"/>
              <a:t>Подробный</a:t>
            </a:r>
            <a:r>
              <a:rPr dirty="0"/>
              <a:t> </a:t>
            </a:r>
            <a:r>
              <a:rPr dirty="0" err="1"/>
              <a:t>разбор</a:t>
            </a:r>
            <a:r>
              <a:rPr dirty="0"/>
              <a:t> </a:t>
            </a:r>
            <a:r>
              <a:rPr dirty="0" err="1"/>
              <a:t>задач</a:t>
            </a:r>
            <a:r>
              <a:rPr dirty="0"/>
              <a:t> </a:t>
            </a:r>
          </a:p>
          <a:p>
            <a:pPr algn="l" defTabSz="457200">
              <a:lnSpc>
                <a:spcPts val="6800"/>
              </a:lnSpc>
              <a:defRPr sz="4000" b="0">
                <a:latin typeface="YS Text Regular"/>
                <a:ea typeface="YS Text Regular"/>
                <a:cs typeface="YS Text Regular"/>
                <a:sym typeface="YS Text Regular"/>
              </a:defRPr>
            </a:pPr>
            <a:endParaRPr dirty="0"/>
          </a:p>
        </p:txBody>
      </p:sp>
      <p:pic>
        <p:nvPicPr>
          <p:cNvPr id="204" name="Asset @4x 2.png" descr="Asset @4x 2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19800000">
            <a:off x="-5614176" y="6924752"/>
            <a:ext cx="14898255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Shape 379"/>
          <p:cNvSpPr txBox="1"/>
          <p:nvPr/>
        </p:nvSpPr>
        <p:spPr>
          <a:xfrm>
            <a:off x="1106430" y="1628250"/>
            <a:ext cx="5886400" cy="2703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6" tIns="71436" rIns="71436" bIns="71436">
            <a:spAutoFit/>
          </a:bodyPr>
          <a:lstStyle/>
          <a:p>
            <a:pPr algn="l">
              <a:lnSpc>
                <a:spcPct val="110000"/>
              </a:lnSpc>
              <a:defRPr sz="8200" b="0">
                <a:latin typeface="YS Text Medium"/>
                <a:ea typeface="YS Text Medium"/>
                <a:cs typeface="YS Text Medium"/>
                <a:sym typeface="YS Text Medium"/>
              </a:defRPr>
            </a:pPr>
            <a:r>
              <a:t>Этапы</a:t>
            </a:r>
            <a:br/>
            <a:r>
              <a:t>олимпиады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метапрезентация_графика_ж рамочка.pdf" descr="метапрезентация_графика_ж рамочка.pdf">
            <a:extLst>
              <a:ext uri="{FF2B5EF4-FFF2-40B4-BE49-F238E27FC236}">
                <a16:creationId xmlns:a16="http://schemas.microsoft.com/office/drawing/2014/main" xmlns="" id="{741F8C67-551C-3A40-94D9-2B8A7AF5CC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Контакты"/>
          <p:cNvSpPr txBox="1"/>
          <p:nvPr/>
        </p:nvSpPr>
        <p:spPr>
          <a:xfrm>
            <a:off x="438802" y="373687"/>
            <a:ext cx="6934201" cy="981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6800"/>
              </a:lnSpc>
              <a:defRPr sz="68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Контакты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599" name="Служба поддержки…"/>
          <p:cNvSpPr txBox="1"/>
          <p:nvPr/>
        </p:nvSpPr>
        <p:spPr>
          <a:xfrm>
            <a:off x="3671414" y="2212258"/>
            <a:ext cx="6362378" cy="10874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n w="0" cap="flat">
                  <a:noFill/>
                  <a:prstDash val="solid"/>
                  <a:miter lim="400000"/>
                </a:ln>
              </a:rPr>
              <a:t>Служба поддержки</a:t>
            </a: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n w="0" cap="flat">
                  <a:noFill/>
                  <a:prstDash val="solid"/>
                  <a:miter lim="400000"/>
                </a:ln>
              </a:rPr>
              <a:t>Раздел «Помощь»</a:t>
            </a: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n w="0" cap="flat">
                  <a:noFill/>
                  <a:prstDash val="solid"/>
                  <a:miter lim="400000"/>
                </a:ln>
              </a:rPr>
              <a:t>Facebook</a:t>
            </a: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>
                <a:ln w="0" cap="flat">
                  <a:noFill/>
                  <a:prstDash val="solid"/>
                  <a:miter lim="400000"/>
                </a:ln>
              </a:rPr>
              <a:t>Вконтакте</a:t>
            </a:r>
            <a:endParaRPr lang="ru-RU" dirty="0" smtClean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dirty="0" smtClean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dirty="0" smtClean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dirty="0" smtClean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>
                <a:ln w="0" cap="flat">
                  <a:noFill/>
                  <a:prstDash val="solid"/>
                  <a:miter lim="400000"/>
                </a:ln>
              </a:rPr>
              <a:t>Представитель в Новосибирске и НСО</a:t>
            </a: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>
                <a:ln w="0" cap="flat">
                  <a:noFill/>
                  <a:prstDash val="solid"/>
                  <a:miter lim="400000"/>
                </a:ln>
              </a:rPr>
              <a:t>Фоменко Елена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600" name="8 (800) 234 79 67…"/>
          <p:cNvSpPr txBox="1"/>
          <p:nvPr/>
        </p:nvSpPr>
        <p:spPr>
          <a:xfrm>
            <a:off x="11075838" y="2212258"/>
            <a:ext cx="10686358" cy="10105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>
                <a:ln w="0" cap="flat">
                  <a:noFill/>
                  <a:prstDash val="solid"/>
                  <a:miter lim="400000"/>
                </a:ln>
              </a:rPr>
              <a:t>8 (800) 234 79 67</a:t>
            </a: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на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sz="4900" b="0" dirty="0" err="1">
                <a:ln w="0" cap="flat">
                  <a:noFill/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cs typeface="Arial"/>
              </a:rPr>
              <a:t>сайте</a:t>
            </a:r>
            <a:r>
              <a:rPr sz="4900" b="0" dirty="0">
                <a:ln w="0" cap="flat">
                  <a:noFill/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cs typeface="Arial"/>
              </a:rPr>
              <a:t> 123.ya.ru</a:t>
            </a:r>
            <a:endParaRPr sz="4900" b="0" dirty="0">
              <a:ln w="0" cap="flat">
                <a:noFill/>
                <a:prstDash val="solid"/>
                <a:miter lim="400000"/>
              </a:ln>
              <a:solidFill>
                <a:srgbClr val="201E1E"/>
              </a:solidFill>
              <a:latin typeface="Arial"/>
              <a:cs typeface="Arial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ln w="0" cap="flat">
                <a:noFill/>
                <a:prstDash val="solid"/>
                <a:miter lim="400000"/>
              </a:ln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facebook.com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/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education.yandex.ru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vk.com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/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yandexeducation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>
                <a:ln w="0" cap="flat">
                  <a:noFill/>
                  <a:prstDash val="solid"/>
                  <a:miter lim="400000"/>
                </a:ln>
                <a:hlinkClick r:id="rId4"/>
              </a:rPr>
              <a:t>info@yandex.education.ru</a:t>
            </a:r>
            <a:endParaRPr lang="ru-RU" dirty="0" smtClean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dirty="0" smtClean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>
                <a:ln w="0" cap="flat">
                  <a:noFill/>
                  <a:prstDash val="solid"/>
                  <a:miter lim="400000"/>
                </a:ln>
              </a:rPr>
              <a:t>8906 906 42 99</a:t>
            </a: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ln w="0" cap="flat">
                  <a:noFill/>
                  <a:prstDash val="solid"/>
                  <a:miter lim="400000"/>
                </a:ln>
              </a:rPr>
              <a:t>fomenkoelena@yandex-team.ru</a:t>
            </a:r>
            <a:endParaRPr lang="ru-RU" dirty="0" smtClean="0"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603" name="Яндекс.Учебник"/>
          <p:cNvSpPr txBox="1"/>
          <p:nvPr/>
        </p:nvSpPr>
        <p:spPr>
          <a:xfrm rot="16200000">
            <a:off x="-1837418" y="9845790"/>
            <a:ext cx="4775896" cy="5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500"/>
              </a:lnSpc>
              <a:defRPr sz="16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Яндекс.Учебник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grpSp>
        <p:nvGrpSpPr>
          <p:cNvPr id="2" name="Group"/>
          <p:cNvGrpSpPr/>
          <p:nvPr/>
        </p:nvGrpSpPr>
        <p:grpSpPr>
          <a:xfrm>
            <a:off x="3302000" y="4585077"/>
            <a:ext cx="17780001" cy="4556669"/>
            <a:chOff x="0" y="0"/>
            <a:chExt cx="17780000" cy="4556667"/>
          </a:xfrm>
        </p:grpSpPr>
        <p:sp>
          <p:nvSpPr>
            <p:cNvPr id="605" name="Rounded Rectangle"/>
            <p:cNvSpPr/>
            <p:nvPr/>
          </p:nvSpPr>
          <p:spPr>
            <a:xfrm>
              <a:off x="0" y="0"/>
              <a:ext cx="17780001" cy="25400"/>
            </a:xfrm>
            <a:prstGeom prst="roundRect">
              <a:avLst>
                <a:gd name="adj" fmla="val 50000"/>
              </a:avLst>
            </a:prstGeom>
            <a:solidFill>
              <a:srgbClr val="DEDD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D8D25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06" name="Rounded Rectangle"/>
            <p:cNvSpPr/>
            <p:nvPr/>
          </p:nvSpPr>
          <p:spPr>
            <a:xfrm>
              <a:off x="0" y="1530736"/>
              <a:ext cx="17780000" cy="25401"/>
            </a:xfrm>
            <a:prstGeom prst="roundRect">
              <a:avLst>
                <a:gd name="adj" fmla="val 50000"/>
              </a:avLst>
            </a:prstGeom>
            <a:solidFill>
              <a:srgbClr val="DEDD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D8D25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07" name="Rounded Rectangle"/>
            <p:cNvSpPr/>
            <p:nvPr/>
          </p:nvSpPr>
          <p:spPr>
            <a:xfrm>
              <a:off x="0" y="3027914"/>
              <a:ext cx="17780000" cy="25401"/>
            </a:xfrm>
            <a:prstGeom prst="roundRect">
              <a:avLst>
                <a:gd name="adj" fmla="val 50000"/>
              </a:avLst>
            </a:prstGeom>
            <a:solidFill>
              <a:srgbClr val="DEDD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D8D25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08" name="Rounded Rectangle"/>
            <p:cNvSpPr/>
            <p:nvPr/>
          </p:nvSpPr>
          <p:spPr>
            <a:xfrm>
              <a:off x="0" y="4531267"/>
              <a:ext cx="17780000" cy="25401"/>
            </a:xfrm>
            <a:prstGeom prst="roundRect">
              <a:avLst>
                <a:gd name="adj" fmla="val 50000"/>
              </a:avLst>
            </a:prstGeom>
            <a:solidFill>
              <a:srgbClr val="DEDD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D8D25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4" name="Slide Number">
            <a:extLst>
              <a:ext uri="{FF2B5EF4-FFF2-40B4-BE49-F238E27FC236}">
                <a16:creationId xmlns:a16="http://schemas.microsoft.com/office/drawing/2014/main" xmlns="" id="{A3B18CAB-2F67-DC45-BFD2-CBA179F6D54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54292" y="12675234"/>
            <a:ext cx="216406" cy="5820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57200">
              <a:lnSpc>
                <a:spcPts val="4500"/>
              </a:lnSpc>
              <a:defRPr sz="160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 smtClean="0">
                <a:ln w="0" cap="flat">
                  <a:noFill/>
                  <a:prstDash val="solid"/>
                  <a:miter lim="400000"/>
                </a:ln>
              </a:rPr>
              <a:pPr/>
              <a:t>23</a:t>
            </a:fld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метапрезентация_графика_ж рамка.pdf" descr="метапрезентация_графика_ж рамка.pdf">
            <a:extLst>
              <a:ext uri="{FF2B5EF4-FFF2-40B4-BE49-F238E27FC236}">
                <a16:creationId xmlns="" xmlns:a16="http://schemas.microsoft.com/office/drawing/2014/main" id="{5A0D1F66-390D-8946-A594-A22CE4EA2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"/>
            <a:ext cx="24383999" cy="13715999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Яндекс.Учебник"/>
          <p:cNvSpPr txBox="1"/>
          <p:nvPr/>
        </p:nvSpPr>
        <p:spPr>
          <a:xfrm rot="16200000">
            <a:off x="-1837418" y="9845790"/>
            <a:ext cx="4775896" cy="5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500"/>
              </a:lnSpc>
              <a:defRPr sz="16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Яндекс.Учебник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128" name="Яндекс.Учебник"/>
          <p:cNvSpPr txBox="1"/>
          <p:nvPr/>
        </p:nvSpPr>
        <p:spPr>
          <a:xfrm>
            <a:off x="438802" y="384225"/>
            <a:ext cx="6719913" cy="981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457200">
              <a:lnSpc>
                <a:spcPts val="6800"/>
              </a:lnSpc>
              <a:defRPr sz="68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Яндекс.Учебник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4292" y="12675234"/>
            <a:ext cx="216406" cy="58208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457200">
              <a:lnSpc>
                <a:spcPts val="4500"/>
              </a:lnSpc>
              <a:defRPr sz="160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 smtClean="0">
                <a:ln w="0" cap="flat">
                  <a:noFill/>
                  <a:prstDash val="solid"/>
                  <a:miter lim="400000"/>
                </a:ln>
              </a:rPr>
              <a:pPr/>
              <a:t>3</a:t>
            </a:fld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132" name="Математика для начальной школы"/>
          <p:cNvSpPr txBox="1"/>
          <p:nvPr/>
        </p:nvSpPr>
        <p:spPr>
          <a:xfrm>
            <a:off x="4766553" y="5672096"/>
            <a:ext cx="5008643" cy="233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 sz="6600" b="0" dirty="0">
                <a:ln w="0" cap="flat">
                  <a:noFill/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rPr>
              <a:t>Математика</a:t>
            </a:r>
            <a:br>
              <a:rPr sz="6600" b="0" dirty="0">
                <a:ln w="0" cap="flat">
                  <a:noFill/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rPr>
            </a:br>
            <a:r>
              <a:rPr lang="ru-RU" sz="6600" b="0" dirty="0">
                <a:ln w="0" cap="flat">
                  <a:noFill/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rPr>
              <a:t>1-5 класс</a:t>
            </a:r>
            <a:endParaRPr sz="6600" b="0" dirty="0">
              <a:ln w="0" cap="flat">
                <a:noFill/>
                <a:prstDash val="solid"/>
                <a:miter lim="400000"/>
              </a:ln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Русский язык для начальной школы"/>
          <p:cNvSpPr txBox="1"/>
          <p:nvPr/>
        </p:nvSpPr>
        <p:spPr>
          <a:xfrm>
            <a:off x="12743234" y="5693800"/>
            <a:ext cx="5680953" cy="2250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 sz="6600" b="0" dirty="0" err="1">
                <a:ln w="0" cap="flat">
                  <a:noFill/>
                  <a:prstDash val="solid"/>
                  <a:miter lim="400000"/>
                </a:ln>
                <a:latin typeface="Arial"/>
                <a:ea typeface="Arial"/>
                <a:cs typeface="Arial"/>
              </a:rPr>
              <a:t>Русский</a:t>
            </a:r>
            <a:r>
              <a:rPr sz="6600" b="0" dirty="0">
                <a:ln w="0" cap="flat">
                  <a:noFill/>
                  <a:prstDash val="solid"/>
                  <a:miter lim="400000"/>
                </a:ln>
                <a:latin typeface="Arial"/>
                <a:ea typeface="Arial"/>
                <a:cs typeface="Arial"/>
              </a:rPr>
              <a:t> </a:t>
            </a:r>
            <a:r>
              <a:rPr sz="6600" b="0" dirty="0" err="1">
                <a:ln w="0" cap="flat">
                  <a:noFill/>
                  <a:prstDash val="solid"/>
                  <a:miter lim="400000"/>
                </a:ln>
                <a:latin typeface="Arial"/>
                <a:ea typeface="Arial"/>
                <a:cs typeface="Arial"/>
              </a:rPr>
              <a:t>язык</a:t>
            </a:r>
            <a:r>
              <a:rPr sz="6600" b="0" dirty="0">
                <a:ln w="0" cap="flat">
                  <a:noFill/>
                  <a:prstDash val="solid"/>
                  <a:miter lim="400000"/>
                </a:ln>
                <a:latin typeface="Arial"/>
                <a:ea typeface="Arial"/>
                <a:cs typeface="Arial"/>
              </a:rPr>
              <a:t/>
            </a:r>
            <a:br>
              <a:rPr sz="6600" b="0" dirty="0">
                <a:ln w="0" cap="flat">
                  <a:noFill/>
                  <a:prstDash val="solid"/>
                  <a:miter lim="400000"/>
                </a:ln>
                <a:latin typeface="Arial"/>
                <a:ea typeface="Arial"/>
                <a:cs typeface="Arial"/>
              </a:rPr>
            </a:br>
            <a:r>
              <a:rPr lang="ru-RU" sz="6600" b="0" dirty="0">
                <a:ln w="0" cap="flat">
                  <a:noFill/>
                  <a:prstDash val="solid"/>
                  <a:miter lim="400000"/>
                </a:ln>
                <a:latin typeface="Arial"/>
                <a:ea typeface="Arial"/>
                <a:cs typeface="Arial"/>
              </a:rPr>
              <a:t>1-5 класс</a:t>
            </a:r>
            <a:endParaRPr sz="6600" b="0" dirty="0">
              <a:ln w="0" cap="flat">
                <a:noFill/>
                <a:prstDash val="solid"/>
                <a:miter lim="400000"/>
              </a:ln>
              <a:latin typeface="Arial"/>
              <a:ea typeface="Arial"/>
              <a:cs typeface="Arial"/>
            </a:endParaRPr>
          </a:p>
        </p:txBody>
      </p:sp>
      <p:sp>
        <p:nvSpPr>
          <p:cNvPr id="134" name="Уроки музыки 1 – 9 класс"/>
          <p:cNvSpPr txBox="1"/>
          <p:nvPr/>
        </p:nvSpPr>
        <p:spPr>
          <a:xfrm>
            <a:off x="2047961" y="11237208"/>
            <a:ext cx="3479801" cy="132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 sz="3600" dirty="0" err="1">
                <a:ln w="0" cap="flat">
                  <a:noFill/>
                  <a:prstDash val="solid"/>
                  <a:miter lim="400000"/>
                </a:ln>
              </a:rPr>
              <a:t>Уроки</a:t>
            </a:r>
            <a:r>
              <a:rPr sz="3600"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sz="3600" dirty="0" err="1">
                <a:ln w="0" cap="flat">
                  <a:noFill/>
                  <a:prstDash val="solid"/>
                  <a:miter lim="400000"/>
                </a:ln>
              </a:rPr>
              <a:t>музыки</a:t>
            </a:r>
            <a:r>
              <a:rPr sz="3600" dirty="0">
                <a:ln w="0" cap="flat">
                  <a:noFill/>
                  <a:prstDash val="solid"/>
                  <a:miter lim="400000"/>
                </a:ln>
              </a:rPr>
              <a:t/>
            </a:r>
            <a:br>
              <a:rPr sz="3600" dirty="0">
                <a:ln w="0" cap="flat">
                  <a:noFill/>
                  <a:prstDash val="solid"/>
                  <a:miter lim="400000"/>
                </a:ln>
              </a:rPr>
            </a:br>
            <a:r>
              <a:rPr sz="3600" dirty="0">
                <a:ln w="0" cap="flat">
                  <a:noFill/>
                  <a:prstDash val="solid"/>
                  <a:miter lim="400000"/>
                </a:ln>
              </a:rPr>
              <a:t>1 – 9 </a:t>
            </a:r>
            <a:r>
              <a:rPr sz="3600" dirty="0" err="1">
                <a:ln w="0" cap="flat">
                  <a:noFill/>
                  <a:prstDash val="solid"/>
                  <a:miter lim="400000"/>
                </a:ln>
              </a:rPr>
              <a:t>класс</a:t>
            </a:r>
            <a:endParaRPr sz="3600"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135" name="Олимпиада «Я люблю математику»"/>
          <p:cNvSpPr txBox="1"/>
          <p:nvPr/>
        </p:nvSpPr>
        <p:spPr>
          <a:xfrm>
            <a:off x="11809379" y="11130697"/>
            <a:ext cx="5290825" cy="1930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6A5A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600" dirty="0" err="1">
                <a:ln w="0" cap="flat">
                  <a:noFill/>
                  <a:prstDash val="solid"/>
                  <a:miter lim="400000"/>
                </a:ln>
                <a:solidFill>
                  <a:schemeClr val="tx1"/>
                </a:solidFill>
              </a:rPr>
              <a:t>Олимпиада</a:t>
            </a:r>
            <a:r>
              <a:rPr sz="3600" dirty="0">
                <a:ln w="0" cap="flat">
                  <a:noFill/>
                  <a:prstDash val="solid"/>
                  <a:miter lim="400000"/>
                </a:ln>
                <a:solidFill>
                  <a:schemeClr val="tx1"/>
                </a:solidFill>
              </a:rPr>
              <a:t/>
            </a:r>
            <a:br>
              <a:rPr sz="3600" dirty="0">
                <a:ln w="0" cap="flat">
                  <a:noFill/>
                  <a:prstDash val="solid"/>
                  <a:miter lim="400000"/>
                </a:ln>
                <a:solidFill>
                  <a:schemeClr val="tx1"/>
                </a:solidFill>
              </a:rPr>
            </a:br>
            <a:r>
              <a:rPr sz="3600" dirty="0">
                <a:ln w="0" cap="flat">
                  <a:noFill/>
                  <a:prstDash val="solid"/>
                  <a:miter lim="400000"/>
                </a:ln>
                <a:solidFill>
                  <a:schemeClr val="tx1"/>
                </a:solidFill>
              </a:rPr>
              <a:t>«Я </a:t>
            </a:r>
            <a:r>
              <a:rPr sz="3600" dirty="0" err="1">
                <a:ln w="0" cap="flat">
                  <a:noFill/>
                  <a:prstDash val="solid"/>
                  <a:miter lim="400000"/>
                </a:ln>
                <a:solidFill>
                  <a:schemeClr val="tx1"/>
                </a:solidFill>
              </a:rPr>
              <a:t>люблю</a:t>
            </a:r>
            <a:r>
              <a:rPr sz="3600" dirty="0">
                <a:ln w="0" cap="flat">
                  <a:noFill/>
                  <a:prstDash val="solid"/>
                  <a:miter lim="400000"/>
                </a:ln>
                <a:solidFill>
                  <a:schemeClr val="tx1"/>
                </a:solidFill>
              </a:rPr>
              <a:t> </a:t>
            </a:r>
            <a:r>
              <a:rPr sz="3600" dirty="0" err="1">
                <a:ln w="0" cap="flat">
                  <a:noFill/>
                  <a:prstDash val="solid"/>
                  <a:miter lim="400000"/>
                </a:ln>
                <a:solidFill>
                  <a:schemeClr val="tx1"/>
                </a:solidFill>
              </a:rPr>
              <a:t>математику</a:t>
            </a:r>
            <a:r>
              <a:rPr sz="3600" dirty="0" smtClean="0">
                <a:ln w="0" cap="flat">
                  <a:noFill/>
                  <a:prstDash val="solid"/>
                  <a:miter lim="400000"/>
                </a:ln>
                <a:solidFill>
                  <a:schemeClr val="tx1"/>
                </a:solidFill>
              </a:rPr>
              <a:t>»</a:t>
            </a:r>
            <a:r>
              <a:rPr lang="ru-RU" sz="3600" dirty="0" smtClean="0">
                <a:ln w="0" cap="flat">
                  <a:noFill/>
                  <a:prstDash val="solid"/>
                  <a:miter lim="400000"/>
                </a:ln>
                <a:solidFill>
                  <a:schemeClr val="tx1"/>
                </a:solidFill>
              </a:rPr>
              <a:t> +навык в Алисе</a:t>
            </a:r>
            <a:endParaRPr sz="3600" dirty="0">
              <a:ln w="0" cap="flat">
                <a:noFill/>
                <a:prstDash val="solid"/>
                <a:miter lim="400000"/>
              </a:ln>
              <a:solidFill>
                <a:schemeClr val="tx1"/>
              </a:solidFill>
            </a:endParaRPr>
          </a:p>
        </p:txBody>
      </p:sp>
      <p:pic>
        <p:nvPicPr>
          <p:cNvPr id="139" name="Image" descr="Image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897845" y="3024048"/>
            <a:ext cx="1413596" cy="1822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" descr="Image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4803619" y="3077060"/>
            <a:ext cx="1748869" cy="1716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" descr="Image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267322" y="9705067"/>
            <a:ext cx="962623" cy="110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3668230" y="9891780"/>
            <a:ext cx="1069412" cy="91776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Rounded Rectangle"/>
          <p:cNvSpPr/>
          <p:nvPr/>
        </p:nvSpPr>
        <p:spPr>
          <a:xfrm>
            <a:off x="1954290" y="8810982"/>
            <a:ext cx="20475418" cy="50801"/>
          </a:xfrm>
          <a:prstGeom prst="roundRect">
            <a:avLst>
              <a:gd name="adj" fmla="val 50000"/>
            </a:avLst>
          </a:prstGeom>
          <a:solidFill>
            <a:srgbClr val="FD8D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D8D2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" name="Программа профессионального развития учителей «Я.Учитель»"/>
          <p:cNvSpPr txBox="1">
            <a:spLocks noChangeArrowheads="1"/>
          </p:cNvSpPr>
          <p:nvPr/>
        </p:nvSpPr>
        <p:spPr bwMode="auto">
          <a:xfrm>
            <a:off x="17278732" y="10996840"/>
            <a:ext cx="6048196" cy="254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800" tIns="50800" rIns="50800" bIns="50800">
            <a:spAutoFit/>
          </a:bodyPr>
          <a:lstStyle>
            <a:lvl1pPr algn="ctr" defTabSz="457200">
              <a:defRPr sz="3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algn="ctr" defTabSz="457200">
              <a:defRPr sz="3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algn="ctr" defTabSz="457200">
              <a:defRPr sz="3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algn="ctr" defTabSz="457200">
              <a:defRPr sz="3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algn="ctr" defTabSz="457200">
              <a:defRPr sz="3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eaLnBrk="1">
              <a:lnSpc>
                <a:spcPct val="110000"/>
              </a:lnSpc>
            </a:pPr>
            <a:r>
              <a:rPr lang="ru-RU" altLang="ru-RU" sz="3600" b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Программа профессионального развития учителей «</a:t>
            </a:r>
            <a:r>
              <a:rPr lang="ru-RU" altLang="ru-RU" sz="3600" b="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Я.Учитель</a:t>
            </a:r>
            <a:r>
              <a:rPr lang="ru-RU" altLang="ru-RU" sz="3600" b="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»</a:t>
            </a:r>
          </a:p>
        </p:txBody>
      </p:sp>
      <p:pic>
        <p:nvPicPr>
          <p:cNvPr id="17" name="Image" descr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87117" y="9868260"/>
            <a:ext cx="1282700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0065528">
            <a:off x="8223456" y="9441629"/>
            <a:ext cx="1673391" cy="1700601"/>
          </a:xfrm>
          <a:prstGeom prst="rect">
            <a:avLst/>
          </a:prstGeom>
        </p:spPr>
      </p:pic>
      <p:sp>
        <p:nvSpPr>
          <p:cNvPr id="20" name="Уроки музыки 1 – 9 класс"/>
          <p:cNvSpPr txBox="1"/>
          <p:nvPr/>
        </p:nvSpPr>
        <p:spPr>
          <a:xfrm>
            <a:off x="6114063" y="11267062"/>
            <a:ext cx="5525398" cy="1930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 lang="ru-RU" sz="3600" dirty="0" smtClean="0">
                <a:ln w="0" cap="flat">
                  <a:noFill/>
                  <a:prstDash val="solid"/>
                  <a:miter lim="400000"/>
                </a:ln>
              </a:rPr>
              <a:t>Культурный марафон - </a:t>
            </a:r>
            <a:r>
              <a:rPr lang="ru-RU" sz="3600" b="0" dirty="0">
                <a:ln w="0" cap="flat">
                  <a:noFill/>
                  <a:prstDash val="solid"/>
                  <a:miter lim="400000"/>
                </a:ln>
                <a:latin typeface="Arial"/>
                <a:ea typeface="Arial"/>
                <a:cs typeface="Arial"/>
              </a:rPr>
              <a:t>занятия по музыке, кино, театру и архитектуре </a:t>
            </a:r>
            <a:endParaRPr sz="3600" b="0" dirty="0">
              <a:ln w="0" cap="flat">
                <a:noFill/>
                <a:prstDash val="solid"/>
                <a:miter lim="400000"/>
              </a:ln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42437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метапрезентация_графика_разделитель_01.pdf" descr="метапрезентация_графика_разделитель_01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399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Более 18 000 заданий"/>
          <p:cNvSpPr txBox="1"/>
          <p:nvPr/>
        </p:nvSpPr>
        <p:spPr>
          <a:xfrm>
            <a:off x="438802" y="373687"/>
            <a:ext cx="6929624" cy="184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6800"/>
              </a:lnSpc>
              <a:defRPr sz="68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Более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lang="ru-RU" dirty="0" smtClean="0">
                <a:ln w="0" cap="flat">
                  <a:noFill/>
                  <a:prstDash val="solid"/>
                  <a:miter lim="400000"/>
                </a:ln>
              </a:rPr>
              <a:t>45</a:t>
            </a:r>
            <a:r>
              <a:rPr dirty="0" smtClean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000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заданий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192" name="Задания Яндекс.Учебника формируют предметные и метапредметные умения."/>
          <p:cNvSpPr txBox="1"/>
          <p:nvPr/>
        </p:nvSpPr>
        <p:spPr>
          <a:xfrm>
            <a:off x="438802" y="3284232"/>
            <a:ext cx="6929625" cy="883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n w="0" cap="flat">
                  <a:noFill/>
                  <a:prstDash val="solid"/>
                  <a:miter lim="400000"/>
                </a:ln>
              </a:rPr>
              <a:t>Задания Яндекс.Учебника формируют предметные и метапредметные умения.</a:t>
            </a:r>
          </a:p>
        </p:txBody>
      </p:sp>
      <p:sp>
        <p:nvSpPr>
          <p:cNvPr id="197" name="подготовка к ВПР,…"/>
          <p:cNvSpPr txBox="1"/>
          <p:nvPr/>
        </p:nvSpPr>
        <p:spPr>
          <a:xfrm>
            <a:off x="8967477" y="5793008"/>
            <a:ext cx="12402004" cy="5415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подготовка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к ВПР,</a:t>
            </a: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готовые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комплекты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карточек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к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урокам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,</a:t>
            </a: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задания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с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региональным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компонентом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,</a:t>
            </a: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задания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для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кружков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,</a:t>
            </a: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межпредметные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квесты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,</a:t>
            </a: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современные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познавательные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задания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,</a:t>
            </a:r>
          </a:p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ситуативные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и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праздничные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задания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.</a:t>
            </a:r>
          </a:p>
        </p:txBody>
      </p:sp>
      <p:sp>
        <p:nvSpPr>
          <p:cNvPr id="198" name="соответствуют содержательно-методическим линиям ПООП,…"/>
          <p:cNvSpPr txBox="1"/>
          <p:nvPr/>
        </p:nvSpPr>
        <p:spPr>
          <a:xfrm>
            <a:off x="8967477" y="1211520"/>
            <a:ext cx="13481921" cy="3129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indent="0"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n w="0" cap="flat">
                  <a:noFill/>
                  <a:prstDash val="solid"/>
                  <a:miter lim="400000"/>
                </a:ln>
              </a:rPr>
              <a:t>соответствуют содержательно-методическим линиям ПООП,</a:t>
            </a:r>
          </a:p>
          <a:p>
            <a:pPr lvl="1" indent="0"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n w="0" cap="flat">
                  <a:noFill/>
                  <a:prstDash val="solid"/>
                  <a:miter lim="400000"/>
                </a:ln>
              </a:rPr>
              <a:t>составлены с учетом ФГОС,</a:t>
            </a:r>
          </a:p>
          <a:p>
            <a:pPr lvl="1" indent="0"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n w="0" cap="flat">
                  <a:noFill/>
                  <a:prstDash val="solid"/>
                  <a:miter lim="400000"/>
                </a:ln>
              </a:rPr>
              <a:t>подходят к любому УМК.</a:t>
            </a:r>
          </a:p>
        </p:txBody>
      </p:sp>
      <p:sp>
        <p:nvSpPr>
          <p:cNvPr id="199" name="Базовые:"/>
          <p:cNvSpPr txBox="1"/>
          <p:nvPr/>
        </p:nvSpPr>
        <p:spPr>
          <a:xfrm>
            <a:off x="8356233" y="453406"/>
            <a:ext cx="14081154" cy="843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n w="0" cap="flat">
                  <a:noFill/>
                  <a:prstDash val="solid"/>
                  <a:miter lim="400000"/>
                </a:ln>
              </a:rPr>
              <a:t>Базовые:</a:t>
            </a:r>
          </a:p>
        </p:txBody>
      </p:sp>
      <p:sp>
        <p:nvSpPr>
          <p:cNvPr id="200" name="Дополнительные:"/>
          <p:cNvSpPr txBox="1"/>
          <p:nvPr/>
        </p:nvSpPr>
        <p:spPr>
          <a:xfrm>
            <a:off x="8356233" y="5026630"/>
            <a:ext cx="14081154" cy="843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Дополнительные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:</a:t>
            </a:r>
          </a:p>
        </p:txBody>
      </p:sp>
      <p:sp>
        <p:nvSpPr>
          <p:cNvPr id="201" name="Rounded Rectangle"/>
          <p:cNvSpPr/>
          <p:nvPr/>
        </p:nvSpPr>
        <p:spPr>
          <a:xfrm>
            <a:off x="12274572" y="4284345"/>
            <a:ext cx="3733801" cy="45542"/>
          </a:xfrm>
          <a:prstGeom prst="roundRect">
            <a:avLst>
              <a:gd name="adj" fmla="val 50000"/>
            </a:avLst>
          </a:prstGeom>
          <a:solidFill>
            <a:srgbClr val="FED93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D8D2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2" name="Rounded Rectangle"/>
          <p:cNvSpPr/>
          <p:nvPr/>
        </p:nvSpPr>
        <p:spPr>
          <a:xfrm>
            <a:off x="12065107" y="8102060"/>
            <a:ext cx="8128001" cy="45542"/>
          </a:xfrm>
          <a:prstGeom prst="roundRect">
            <a:avLst>
              <a:gd name="adj" fmla="val 50000"/>
            </a:avLst>
          </a:prstGeom>
          <a:solidFill>
            <a:srgbClr val="FED93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D8D2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3" name="Rounded Rectangle"/>
          <p:cNvSpPr/>
          <p:nvPr/>
        </p:nvSpPr>
        <p:spPr>
          <a:xfrm>
            <a:off x="9036953" y="11107090"/>
            <a:ext cx="3657601" cy="45542"/>
          </a:xfrm>
          <a:prstGeom prst="roundRect">
            <a:avLst>
              <a:gd name="adj" fmla="val 50000"/>
            </a:avLst>
          </a:prstGeom>
          <a:solidFill>
            <a:srgbClr val="FED93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D8D2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4" name="Rounded Rectangle"/>
          <p:cNvSpPr/>
          <p:nvPr/>
        </p:nvSpPr>
        <p:spPr>
          <a:xfrm>
            <a:off x="9036953" y="10365707"/>
            <a:ext cx="3898901" cy="45543"/>
          </a:xfrm>
          <a:prstGeom prst="roundRect">
            <a:avLst>
              <a:gd name="adj" fmla="val 50000"/>
            </a:avLst>
          </a:prstGeom>
          <a:solidFill>
            <a:srgbClr val="FED93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D8D2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386119" y="1518991"/>
            <a:ext cx="294893" cy="355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386119" y="3047411"/>
            <a:ext cx="294893" cy="355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386119" y="3783629"/>
            <a:ext cx="294893" cy="355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386119" y="6126948"/>
            <a:ext cx="294893" cy="355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386119" y="6884417"/>
            <a:ext cx="294893" cy="355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386119" y="7638002"/>
            <a:ext cx="294893" cy="355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386119" y="8394154"/>
            <a:ext cx="294893" cy="355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386119" y="9152672"/>
            <a:ext cx="294893" cy="355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386119" y="9909874"/>
            <a:ext cx="294893" cy="355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386119" y="10667076"/>
            <a:ext cx="294893" cy="355288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Slide Number">
            <a:extLst>
              <a:ext uri="{FF2B5EF4-FFF2-40B4-BE49-F238E27FC236}">
                <a16:creationId xmlns:a16="http://schemas.microsoft.com/office/drawing/2014/main" xmlns="" id="{06356010-AB78-EF42-A9CF-8559B01E3B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54292" y="12675234"/>
            <a:ext cx="216406" cy="5820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57200">
              <a:lnSpc>
                <a:spcPts val="4500"/>
              </a:lnSpc>
              <a:defRPr sz="160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 smtClean="0">
                <a:ln w="0" cap="flat">
                  <a:noFill/>
                  <a:prstDash val="solid"/>
                  <a:miter lim="400000"/>
                </a:ln>
              </a:rPr>
              <a:pPr/>
              <a:t>4</a:t>
            </a:fld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26" name="Яндекс.Учебник">
            <a:extLst>
              <a:ext uri="{FF2B5EF4-FFF2-40B4-BE49-F238E27FC236}">
                <a16:creationId xmlns:a16="http://schemas.microsoft.com/office/drawing/2014/main" xmlns="" id="{E7BD4725-0AD0-1F4A-AD0C-0F1EC1FBE548}"/>
              </a:ext>
            </a:extLst>
          </p:cNvPr>
          <p:cNvSpPr txBox="1"/>
          <p:nvPr/>
        </p:nvSpPr>
        <p:spPr>
          <a:xfrm rot="16200000">
            <a:off x="-1837418" y="9845790"/>
            <a:ext cx="4775896" cy="5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500"/>
              </a:lnSpc>
              <a:defRPr sz="16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Яндекс.Учебник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метапрезентация_графика_ж рамка.pdf" descr="метапрезентация_графика_ж рамка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3999" cy="1371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схема у-яу-у2.png" descr="схема у-яу-у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974850" y="3935151"/>
            <a:ext cx="20434300" cy="584569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Модель работы"/>
          <p:cNvSpPr txBox="1"/>
          <p:nvPr/>
        </p:nvSpPr>
        <p:spPr>
          <a:xfrm>
            <a:off x="438802" y="373687"/>
            <a:ext cx="6721984" cy="981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6800"/>
              </a:lnSpc>
              <a:defRPr sz="68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Модель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работы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315284" y="4777353"/>
            <a:ext cx="426468" cy="426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850516" y="8550531"/>
            <a:ext cx="426468" cy="426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3303163" y="8289027"/>
            <a:ext cx="426468" cy="42646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lide Number">
            <a:extLst>
              <a:ext uri="{FF2B5EF4-FFF2-40B4-BE49-F238E27FC236}">
                <a16:creationId xmlns:a16="http://schemas.microsoft.com/office/drawing/2014/main" xmlns="" id="{13466111-FDC8-AC4B-B10C-80F7FCFC9AC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54292" y="12675234"/>
            <a:ext cx="216406" cy="5820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57200">
              <a:lnSpc>
                <a:spcPts val="4500"/>
              </a:lnSpc>
              <a:defRPr sz="160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 smtClean="0">
                <a:ln w="0" cap="flat">
                  <a:noFill/>
                  <a:prstDash val="solid"/>
                  <a:miter lim="400000"/>
                </a:ln>
              </a:rPr>
              <a:pPr/>
              <a:t>5</a:t>
            </a:fld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13" name="Яндекс.Учебник">
            <a:extLst>
              <a:ext uri="{FF2B5EF4-FFF2-40B4-BE49-F238E27FC236}">
                <a16:creationId xmlns:a16="http://schemas.microsoft.com/office/drawing/2014/main" xmlns="" id="{E7BD4725-0AD0-1F4A-AD0C-0F1EC1FBE548}"/>
              </a:ext>
            </a:extLst>
          </p:cNvPr>
          <p:cNvSpPr txBox="1"/>
          <p:nvPr/>
        </p:nvSpPr>
        <p:spPr>
          <a:xfrm rot="16200000">
            <a:off x="-1837418" y="9845790"/>
            <a:ext cx="4775896" cy="5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500"/>
              </a:lnSpc>
              <a:defRPr sz="16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Яндекс.Учебник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Основные сценарии  использования"/>
          <p:cNvSpPr txBox="1"/>
          <p:nvPr/>
        </p:nvSpPr>
        <p:spPr>
          <a:xfrm>
            <a:off x="926081" y="684521"/>
            <a:ext cx="18796277" cy="979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6800"/>
              </a:lnSpc>
              <a:defRPr sz="67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 err="1"/>
              <a:t>Основные</a:t>
            </a:r>
            <a:r>
              <a:rPr dirty="0"/>
              <a:t> </a:t>
            </a:r>
            <a:r>
              <a:rPr dirty="0" err="1"/>
              <a:t>сценарии</a:t>
            </a:r>
            <a:r>
              <a:rPr dirty="0"/>
              <a:t>  </a:t>
            </a:r>
            <a:r>
              <a:rPr dirty="0" err="1"/>
              <a:t>использования</a:t>
            </a:r>
            <a:endParaRPr dirty="0"/>
          </a:p>
        </p:txBody>
      </p:sp>
      <p:sp>
        <p:nvSpPr>
          <p:cNvPr id="398" name="Text"/>
          <p:cNvSpPr txBox="1"/>
          <p:nvPr/>
        </p:nvSpPr>
        <p:spPr>
          <a:xfrm>
            <a:off x="380369" y="13048454"/>
            <a:ext cx="340321" cy="323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457200">
              <a:lnSpc>
                <a:spcPts val="4500"/>
              </a:lnSpc>
              <a:defRPr sz="16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6</a:t>
            </a:fld>
            <a:endParaRPr/>
          </a:p>
        </p:txBody>
      </p:sp>
      <p:sp>
        <p:nvSpPr>
          <p:cNvPr id="399" name="Rectangle"/>
          <p:cNvSpPr/>
          <p:nvPr/>
        </p:nvSpPr>
        <p:spPr>
          <a:xfrm>
            <a:off x="25400" y="25400"/>
            <a:ext cx="24333200" cy="13665200"/>
          </a:xfrm>
          <a:prstGeom prst="rect">
            <a:avLst/>
          </a:prstGeom>
          <a:ln w="50800">
            <a:solidFill>
              <a:srgbClr val="2C99F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2" name="Rectangle"/>
          <p:cNvSpPr/>
          <p:nvPr/>
        </p:nvSpPr>
        <p:spPr>
          <a:xfrm>
            <a:off x="25400" y="25400"/>
            <a:ext cx="24333200" cy="2404384"/>
          </a:xfrm>
          <a:prstGeom prst="rect">
            <a:avLst/>
          </a:prstGeom>
          <a:ln w="50800">
            <a:solidFill>
              <a:srgbClr val="FD807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3" name="Пропедевтика нового материала"/>
          <p:cNvSpPr txBox="1"/>
          <p:nvPr/>
        </p:nvSpPr>
        <p:spPr>
          <a:xfrm>
            <a:off x="111368" y="7788034"/>
            <a:ext cx="5169124" cy="1592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400" dirty="0" err="1"/>
              <a:t>Пропедевтика</a:t>
            </a:r>
            <a:r>
              <a:rPr sz="4400" dirty="0"/>
              <a:t> </a:t>
            </a:r>
            <a:r>
              <a:rPr sz="4400" dirty="0" err="1"/>
              <a:t>нового</a:t>
            </a:r>
            <a:r>
              <a:rPr sz="4400" dirty="0"/>
              <a:t> </a:t>
            </a:r>
            <a:r>
              <a:rPr sz="4400" dirty="0" err="1"/>
              <a:t>материала</a:t>
            </a:r>
            <a:endParaRPr sz="4400" dirty="0"/>
          </a:p>
        </p:txBody>
      </p:sp>
      <p:sp>
        <p:nvSpPr>
          <p:cNvPr id="404" name="Первичное закрепление нового материала"/>
          <p:cNvSpPr txBox="1"/>
          <p:nvPr/>
        </p:nvSpPr>
        <p:spPr>
          <a:xfrm>
            <a:off x="5280492" y="7229833"/>
            <a:ext cx="4279863" cy="3081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400" dirty="0" err="1"/>
              <a:t>Первичное</a:t>
            </a:r>
            <a:r>
              <a:rPr sz="4400" dirty="0"/>
              <a:t> </a:t>
            </a:r>
            <a:r>
              <a:rPr sz="4400" dirty="0" err="1"/>
              <a:t>закрепление</a:t>
            </a:r>
            <a:r>
              <a:rPr sz="4400" dirty="0"/>
              <a:t> </a:t>
            </a:r>
            <a:r>
              <a:rPr sz="4400" dirty="0" err="1"/>
              <a:t>нового</a:t>
            </a:r>
            <a:r>
              <a:rPr sz="4400" dirty="0"/>
              <a:t> </a:t>
            </a:r>
            <a:r>
              <a:rPr sz="4400" dirty="0" err="1"/>
              <a:t>материала</a:t>
            </a:r>
            <a:endParaRPr sz="4400" dirty="0"/>
          </a:p>
        </p:txBody>
      </p:sp>
      <p:sp>
        <p:nvSpPr>
          <p:cNvPr id="405" name="Закрепление изученного материала"/>
          <p:cNvSpPr txBox="1"/>
          <p:nvPr/>
        </p:nvSpPr>
        <p:spPr>
          <a:xfrm>
            <a:off x="10492505" y="7580121"/>
            <a:ext cx="3810001" cy="233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400" dirty="0" err="1"/>
              <a:t>Закрепление</a:t>
            </a:r>
            <a:r>
              <a:rPr sz="4400" dirty="0"/>
              <a:t> </a:t>
            </a:r>
            <a:r>
              <a:rPr sz="4400" dirty="0" err="1"/>
              <a:t>изученного</a:t>
            </a:r>
            <a:r>
              <a:rPr sz="4400" dirty="0"/>
              <a:t> </a:t>
            </a:r>
            <a:r>
              <a:rPr sz="4400" dirty="0" err="1"/>
              <a:t>материала</a:t>
            </a:r>
            <a:endParaRPr sz="4400" dirty="0"/>
          </a:p>
        </p:txBody>
      </p:sp>
      <p:sp>
        <p:nvSpPr>
          <p:cNvPr id="406" name="Повторение и обобщение материала"/>
          <p:cNvSpPr txBox="1"/>
          <p:nvPr/>
        </p:nvSpPr>
        <p:spPr>
          <a:xfrm>
            <a:off x="15234656" y="7493487"/>
            <a:ext cx="3810001" cy="233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400" dirty="0" err="1"/>
              <a:t>Повторение</a:t>
            </a:r>
            <a:r>
              <a:rPr sz="4400" dirty="0"/>
              <a:t> и </a:t>
            </a:r>
            <a:r>
              <a:rPr sz="4400" dirty="0" err="1"/>
              <a:t>обобщение</a:t>
            </a:r>
            <a:r>
              <a:rPr sz="4400" dirty="0"/>
              <a:t> </a:t>
            </a:r>
            <a:r>
              <a:rPr sz="4400" dirty="0" err="1"/>
              <a:t>материала</a:t>
            </a:r>
            <a:endParaRPr sz="4400" dirty="0"/>
          </a:p>
        </p:txBody>
      </p:sp>
      <p:sp>
        <p:nvSpPr>
          <p:cNvPr id="407" name="Контрольные и проверочные работы"/>
          <p:cNvSpPr txBox="1"/>
          <p:nvPr/>
        </p:nvSpPr>
        <p:spPr>
          <a:xfrm>
            <a:off x="19786001" y="7788034"/>
            <a:ext cx="4424080" cy="233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4400" dirty="0" err="1"/>
              <a:t>Контрольные</a:t>
            </a:r>
            <a:r>
              <a:rPr sz="4400" dirty="0"/>
              <a:t/>
            </a:r>
            <a:br>
              <a:rPr sz="4400" dirty="0"/>
            </a:br>
            <a:r>
              <a:rPr sz="4400" dirty="0"/>
              <a:t>и </a:t>
            </a:r>
            <a:r>
              <a:rPr sz="4400" dirty="0" err="1"/>
              <a:t>проверочные</a:t>
            </a:r>
            <a:r>
              <a:rPr sz="4400" dirty="0"/>
              <a:t> </a:t>
            </a:r>
            <a:r>
              <a:rPr sz="4400" dirty="0" err="1"/>
              <a:t>работы</a:t>
            </a:r>
            <a:endParaRPr sz="4400" dirty="0"/>
          </a:p>
        </p:txBody>
      </p:sp>
      <p:sp>
        <p:nvSpPr>
          <p:cNvPr id="411" name="Rounded Rectangle"/>
          <p:cNvSpPr/>
          <p:nvPr/>
        </p:nvSpPr>
        <p:spPr>
          <a:xfrm>
            <a:off x="18809448" y="2652186"/>
            <a:ext cx="4965246" cy="1486461"/>
          </a:xfrm>
          <a:prstGeom prst="roundRect">
            <a:avLst>
              <a:gd name="adj" fmla="val 22718"/>
            </a:avLst>
          </a:prstGeom>
          <a:solidFill>
            <a:srgbClr val="FFF1B7"/>
          </a:solidFill>
          <a:ln w="25400">
            <a:solidFill>
              <a:srgbClr val="FD8D2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12" name="Отработка умений"/>
          <p:cNvSpPr txBox="1"/>
          <p:nvPr/>
        </p:nvSpPr>
        <p:spPr>
          <a:xfrm>
            <a:off x="18723681" y="2963149"/>
            <a:ext cx="5486400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4000" dirty="0" err="1"/>
              <a:t>Отработка</a:t>
            </a:r>
            <a:r>
              <a:rPr sz="4000" dirty="0"/>
              <a:t> </a:t>
            </a:r>
            <a:r>
              <a:rPr sz="4000" dirty="0" err="1"/>
              <a:t>умений</a:t>
            </a:r>
            <a:endParaRPr sz="4000" dirty="0"/>
          </a:p>
        </p:txBody>
      </p:sp>
      <p:pic>
        <p:nvPicPr>
          <p:cNvPr id="413" name="Image" descr="Imag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31489" y="5873290"/>
            <a:ext cx="1134038" cy="1134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age" descr="Imag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61409" y="5826501"/>
            <a:ext cx="1227614" cy="1227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age" descr="Imag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72637" y="5857675"/>
            <a:ext cx="1134037" cy="1134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Image" descr="Image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16208" y="5755429"/>
            <a:ext cx="1251898" cy="125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Image" descr="Image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840748" y="5861954"/>
            <a:ext cx="1134038" cy="1134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Image" descr="Image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800000">
            <a:off x="17139657" y="4229678"/>
            <a:ext cx="2040777" cy="1868895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Rounded Rectangle"/>
          <p:cNvSpPr/>
          <p:nvPr/>
        </p:nvSpPr>
        <p:spPr>
          <a:xfrm>
            <a:off x="5405030" y="5034873"/>
            <a:ext cx="14317482" cy="5276829"/>
          </a:xfrm>
          <a:prstGeom prst="roundRect">
            <a:avLst>
              <a:gd name="adj" fmla="val 0"/>
            </a:avLst>
          </a:prstGeom>
          <a:ln w="50800">
            <a:solidFill>
              <a:srgbClr val="FD8D2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" name="Яндекс.Учебник">
            <a:extLst>
              <a:ext uri="{FF2B5EF4-FFF2-40B4-BE49-F238E27FC236}">
                <a16:creationId xmlns:a16="http://schemas.microsoft.com/office/drawing/2014/main" xmlns="" id="{E7BD4725-0AD0-1F4A-AD0C-0F1EC1FBE548}"/>
              </a:ext>
            </a:extLst>
          </p:cNvPr>
          <p:cNvSpPr txBox="1"/>
          <p:nvPr/>
        </p:nvSpPr>
        <p:spPr>
          <a:xfrm rot="16200000">
            <a:off x="-1837418" y="9845790"/>
            <a:ext cx="4775896" cy="5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500"/>
              </a:lnSpc>
              <a:defRPr sz="16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Яндекс.Учебник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626985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метапрезентация_графика_разделитель_08.pdf" descr="метапрезентация_графика_разделитель_08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25643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Как учителя используют сервис"/>
          <p:cNvSpPr txBox="1"/>
          <p:nvPr/>
        </p:nvSpPr>
        <p:spPr>
          <a:xfrm>
            <a:off x="438802" y="373687"/>
            <a:ext cx="6934201" cy="2709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6800"/>
              </a:lnSpc>
              <a:defRPr sz="68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Как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учителя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используют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сервис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425" name="Rounded Rectangle"/>
          <p:cNvSpPr/>
          <p:nvPr/>
        </p:nvSpPr>
        <p:spPr>
          <a:xfrm>
            <a:off x="18893144" y="5535662"/>
            <a:ext cx="3783242" cy="447230"/>
          </a:xfrm>
          <a:prstGeom prst="roundRect">
            <a:avLst>
              <a:gd name="adj" fmla="val 22718"/>
            </a:avLst>
          </a:prstGeom>
          <a:solidFill>
            <a:srgbClr val="FFF1B7"/>
          </a:solidFill>
          <a:ln w="25400">
            <a:solidFill>
              <a:srgbClr val="FD8D2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26" name="Rounded Rectangle"/>
          <p:cNvSpPr/>
          <p:nvPr/>
        </p:nvSpPr>
        <p:spPr>
          <a:xfrm>
            <a:off x="13619311" y="5535662"/>
            <a:ext cx="3188984" cy="447230"/>
          </a:xfrm>
          <a:prstGeom prst="roundRect">
            <a:avLst>
              <a:gd name="adj" fmla="val 22718"/>
            </a:avLst>
          </a:prstGeom>
          <a:solidFill>
            <a:srgbClr val="FFF1B7"/>
          </a:solidFill>
          <a:ln w="25400">
            <a:solidFill>
              <a:srgbClr val="FD8D2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27" name="В классе"/>
          <p:cNvSpPr txBox="1"/>
          <p:nvPr/>
        </p:nvSpPr>
        <p:spPr>
          <a:xfrm>
            <a:off x="16155339" y="4579155"/>
            <a:ext cx="3479801" cy="477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n w="0" cap="flat">
                  <a:noFill/>
                  <a:prstDash val="solid"/>
                  <a:miter lim="400000"/>
                </a:ln>
              </a:rPr>
              <a:t>В классе</a:t>
            </a:r>
          </a:p>
        </p:txBody>
      </p:sp>
      <p:sp>
        <p:nvSpPr>
          <p:cNvPr id="428" name="Дома"/>
          <p:cNvSpPr txBox="1"/>
          <p:nvPr/>
        </p:nvSpPr>
        <p:spPr>
          <a:xfrm>
            <a:off x="8870079" y="4579154"/>
            <a:ext cx="3475285" cy="477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n w="0" cap="flat">
                  <a:noFill/>
                  <a:prstDash val="solid"/>
                  <a:miter lim="400000"/>
                </a:ln>
              </a:rPr>
              <a:t>Дома</a:t>
            </a:r>
          </a:p>
        </p:txBody>
      </p:sp>
      <p:sp>
        <p:nvSpPr>
          <p:cNvPr id="429" name="Rounded Rectangle"/>
          <p:cNvSpPr/>
          <p:nvPr/>
        </p:nvSpPr>
        <p:spPr>
          <a:xfrm>
            <a:off x="13204611" y="5279918"/>
            <a:ext cx="10160001" cy="25401"/>
          </a:xfrm>
          <a:prstGeom prst="roundRect">
            <a:avLst>
              <a:gd name="adj" fmla="val 50000"/>
            </a:avLst>
          </a:prstGeom>
          <a:solidFill>
            <a:srgbClr val="DEDDD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D8D2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0" name="На устройствах учеников"/>
          <p:cNvSpPr txBox="1"/>
          <p:nvPr/>
        </p:nvSpPr>
        <p:spPr>
          <a:xfrm>
            <a:off x="18880441" y="5535662"/>
            <a:ext cx="3808642" cy="477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n w="0" cap="flat">
                  <a:noFill/>
                  <a:prstDash val="solid"/>
                  <a:miter lim="400000"/>
                </a:ln>
              </a:rPr>
              <a:t>На устройствах учеников</a:t>
            </a:r>
          </a:p>
        </p:txBody>
      </p:sp>
      <p:sp>
        <p:nvSpPr>
          <p:cNvPr id="431" name="Учитель или ученик решает занятие на интерактивной доске"/>
          <p:cNvSpPr txBox="1"/>
          <p:nvPr/>
        </p:nvSpPr>
        <p:spPr>
          <a:xfrm>
            <a:off x="13309483" y="6390570"/>
            <a:ext cx="3808642" cy="1289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>
                <a:ln w="0" cap="flat">
                  <a:noFill/>
                  <a:prstDash val="solid"/>
                  <a:miter lim="400000"/>
                </a:ln>
              </a:rPr>
              <a:t>Учитель или ученик решает занятие</a:t>
            </a:r>
            <a:br>
              <a:rPr>
                <a:ln w="0" cap="flat">
                  <a:noFill/>
                  <a:prstDash val="solid"/>
                  <a:miter lim="400000"/>
                </a:ln>
              </a:rPr>
            </a:br>
            <a:r>
              <a:rPr>
                <a:ln w="0" cap="flat">
                  <a:noFill/>
                  <a:prstDash val="solid"/>
                  <a:miter lim="400000"/>
                </a:ln>
              </a:rPr>
              <a:t>на интерактивной доске</a:t>
            </a:r>
          </a:p>
        </p:txBody>
      </p:sp>
      <p:sp>
        <p:nvSpPr>
          <p:cNvPr id="432" name="каждый ученик работает за своим устройством;…"/>
          <p:cNvSpPr txBox="1"/>
          <p:nvPr/>
        </p:nvSpPr>
        <p:spPr>
          <a:xfrm>
            <a:off x="18059378" y="6390570"/>
            <a:ext cx="5450774" cy="4133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>
                <a:ln w="0" cap="flat">
                  <a:noFill/>
                  <a:prstDash val="solid"/>
                  <a:miter lim="400000"/>
                </a:ln>
              </a:rPr>
              <a:t>каждый ученик работает</a:t>
            </a:r>
            <a:br>
              <a:rPr>
                <a:ln w="0" cap="flat">
                  <a:noFill/>
                  <a:prstDash val="solid"/>
                  <a:miter lim="400000"/>
                </a:ln>
              </a:rPr>
            </a:br>
            <a:r>
              <a:rPr>
                <a:ln w="0" cap="flat">
                  <a:noFill/>
                  <a:prstDash val="solid"/>
                  <a:miter lim="400000"/>
                </a:ln>
              </a:rPr>
              <a:t>за своим устройством;</a:t>
            </a:r>
          </a:p>
          <a:p>
            <a: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endParaRPr>
              <a:ln w="0" cap="flat">
                <a:noFill/>
                <a:prstDash val="solid"/>
                <a:miter lim="400000"/>
              </a:ln>
            </a:endParaRPr>
          </a:p>
          <a:p>
            <a: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>
                <a:ln w="0" cap="flat">
                  <a:noFill/>
                  <a:prstDash val="solid"/>
                  <a:miter lim="400000"/>
                </a:ln>
              </a:rPr>
              <a:t>часть учеников решают задания</a:t>
            </a:r>
            <a:br>
              <a:rPr>
                <a:ln w="0" cap="flat">
                  <a:noFill/>
                  <a:prstDash val="solid"/>
                  <a:miter lim="400000"/>
                </a:ln>
              </a:rPr>
            </a:br>
            <a:r>
              <a:rPr>
                <a:ln w="0" cap="flat">
                  <a:noFill/>
                  <a:prstDash val="solid"/>
                  <a:miter lim="400000"/>
                </a:ln>
              </a:rPr>
              <a:t>за устройствами, часть —</a:t>
            </a:r>
            <a:br>
              <a:rPr>
                <a:ln w="0" cap="flat">
                  <a:noFill/>
                  <a:prstDash val="solid"/>
                  <a:miter lim="400000"/>
                </a:ln>
              </a:rPr>
            </a:br>
            <a:r>
              <a:rPr>
                <a:ln w="0" cap="flat">
                  <a:noFill/>
                  <a:prstDash val="solid"/>
                  <a:miter lim="400000"/>
                </a:ln>
              </a:rPr>
              <a:t>в бумажном виде;</a:t>
            </a:r>
          </a:p>
          <a:p>
            <a: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endParaRPr>
              <a:ln w="0" cap="flat">
                <a:noFill/>
                <a:prstDash val="solid"/>
                <a:miter lim="400000"/>
              </a:ln>
            </a:endParaRPr>
          </a:p>
          <a:p>
            <a: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>
                <a:ln w="0" cap="flat">
                  <a:noFill/>
                  <a:prstDash val="solid"/>
                  <a:miter lim="400000"/>
                </a:ln>
              </a:rPr>
              <a:t>5 – 6 устройств на класс, которые используются в модели</a:t>
            </a:r>
            <a:br>
              <a:rPr>
                <a:ln w="0" cap="flat">
                  <a:noFill/>
                  <a:prstDash val="solid"/>
                  <a:miter lim="400000"/>
                </a:ln>
              </a:rPr>
            </a:br>
            <a:r>
              <a:rPr>
                <a:ln w="0" cap="flat">
                  <a:noFill/>
                  <a:prstDash val="solid"/>
                  <a:miter lim="400000"/>
                </a:ln>
              </a:rPr>
              <a:t>«ротация станций»</a:t>
            </a:r>
          </a:p>
        </p:txBody>
      </p:sp>
      <p:sp>
        <p:nvSpPr>
          <p:cNvPr id="433" name="Ученик решает занятие на домашнем устройстве"/>
          <p:cNvSpPr txBox="1"/>
          <p:nvPr/>
        </p:nvSpPr>
        <p:spPr>
          <a:xfrm>
            <a:off x="8889789" y="6390570"/>
            <a:ext cx="3808641" cy="883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Ученик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решает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занятие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на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домашнем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устройстве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434" name="Фронтальная работа"/>
          <p:cNvSpPr txBox="1"/>
          <p:nvPr/>
        </p:nvSpPr>
        <p:spPr>
          <a:xfrm>
            <a:off x="13473903" y="5535662"/>
            <a:ext cx="3479801" cy="477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>
                <a:ln w="0" cap="flat">
                  <a:noFill/>
                  <a:prstDash val="solid"/>
                  <a:miter lim="400000"/>
                </a:ln>
              </a:rPr>
              <a:t>Фронтальная работа</a:t>
            </a:r>
          </a:p>
        </p:txBody>
      </p:sp>
      <p:sp>
        <p:nvSpPr>
          <p:cNvPr id="435" name="Rounded Rectangle"/>
          <p:cNvSpPr/>
          <p:nvPr/>
        </p:nvSpPr>
        <p:spPr>
          <a:xfrm rot="16200000">
            <a:off x="12166445" y="4256920"/>
            <a:ext cx="1778001" cy="25401"/>
          </a:xfrm>
          <a:prstGeom prst="roundRect">
            <a:avLst>
              <a:gd name="adj" fmla="val 50000"/>
            </a:avLst>
          </a:prstGeom>
          <a:solidFill>
            <a:srgbClr val="DEDDD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D8D2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6" name="Rounded Rectangle"/>
          <p:cNvSpPr/>
          <p:nvPr/>
        </p:nvSpPr>
        <p:spPr>
          <a:xfrm>
            <a:off x="13204611" y="6249152"/>
            <a:ext cx="10160001" cy="25401"/>
          </a:xfrm>
          <a:prstGeom prst="roundRect">
            <a:avLst>
              <a:gd name="adj" fmla="val 50000"/>
            </a:avLst>
          </a:prstGeom>
          <a:solidFill>
            <a:srgbClr val="DEDDD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D8D2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7" name="Rounded Rectangle"/>
          <p:cNvSpPr/>
          <p:nvPr/>
        </p:nvSpPr>
        <p:spPr>
          <a:xfrm>
            <a:off x="8791479" y="5279918"/>
            <a:ext cx="4127501" cy="25401"/>
          </a:xfrm>
          <a:prstGeom prst="roundRect">
            <a:avLst>
              <a:gd name="adj" fmla="val 50000"/>
            </a:avLst>
          </a:prstGeom>
          <a:solidFill>
            <a:srgbClr val="DEDDD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D8D2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8" name="Rounded Rectangle"/>
          <p:cNvSpPr/>
          <p:nvPr/>
        </p:nvSpPr>
        <p:spPr>
          <a:xfrm>
            <a:off x="8791479" y="6249152"/>
            <a:ext cx="4127501" cy="25401"/>
          </a:xfrm>
          <a:prstGeom prst="roundRect">
            <a:avLst>
              <a:gd name="adj" fmla="val 50000"/>
            </a:avLst>
          </a:prstGeom>
          <a:solidFill>
            <a:srgbClr val="DEDDD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D8D2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9" name="Rounded Rectangle"/>
          <p:cNvSpPr/>
          <p:nvPr/>
        </p:nvSpPr>
        <p:spPr>
          <a:xfrm rot="16200000">
            <a:off x="12725245" y="5788507"/>
            <a:ext cx="660401" cy="25401"/>
          </a:xfrm>
          <a:prstGeom prst="roundRect">
            <a:avLst>
              <a:gd name="adj" fmla="val 50000"/>
            </a:avLst>
          </a:prstGeom>
          <a:solidFill>
            <a:srgbClr val="DEDDD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D8D2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0" name="Rounded Rectangle"/>
          <p:cNvSpPr/>
          <p:nvPr/>
        </p:nvSpPr>
        <p:spPr>
          <a:xfrm rot="16200000">
            <a:off x="12166445" y="7320095"/>
            <a:ext cx="1778001" cy="25401"/>
          </a:xfrm>
          <a:prstGeom prst="roundRect">
            <a:avLst>
              <a:gd name="adj" fmla="val 50000"/>
            </a:avLst>
          </a:prstGeom>
          <a:solidFill>
            <a:srgbClr val="DEDDD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D8D2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41" name="Image" descr="Image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125186" y="3368214"/>
            <a:ext cx="965072" cy="1034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Image" descr="Image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7317491" y="3366735"/>
            <a:ext cx="1155499" cy="1037427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82% учителей используют Яндекс.Учебник для домашней работы."/>
          <p:cNvSpPr txBox="1"/>
          <p:nvPr/>
        </p:nvSpPr>
        <p:spPr>
          <a:xfrm>
            <a:off x="8356600" y="454613"/>
            <a:ext cx="14080203" cy="1605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6000"/>
              </a:lnSpc>
              <a:defRPr sz="4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n w="0" cap="flat">
                  <a:noFill/>
                  <a:prstDash val="solid"/>
                  <a:miter lim="400000"/>
                </a:ln>
              </a:rPr>
              <a:t>82% учителей используют Яндекс.Учебник</a:t>
            </a:r>
            <a:br>
              <a:rPr>
                <a:ln w="0" cap="flat">
                  <a:noFill/>
                  <a:prstDash val="solid"/>
                  <a:miter lim="400000"/>
                </a:ln>
              </a:rPr>
            </a:br>
            <a:r>
              <a:rPr>
                <a:ln w="0" cap="flat">
                  <a:noFill/>
                  <a:prstDash val="solid"/>
                  <a:miter lim="400000"/>
                </a:ln>
              </a:rPr>
              <a:t>для домашней работы.</a:t>
            </a:r>
          </a:p>
        </p:txBody>
      </p:sp>
      <p:sp>
        <p:nvSpPr>
          <p:cNvPr id="29" name="Slide Number">
            <a:extLst>
              <a:ext uri="{FF2B5EF4-FFF2-40B4-BE49-F238E27FC236}">
                <a16:creationId xmlns:a16="http://schemas.microsoft.com/office/drawing/2014/main" xmlns="" id="{929F8BE0-CA94-284D-90C2-B3F084BC34A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54292" y="12675234"/>
            <a:ext cx="216406" cy="5820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57200">
              <a:lnSpc>
                <a:spcPts val="4500"/>
              </a:lnSpc>
              <a:defRPr sz="160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 smtClean="0">
                <a:ln w="0" cap="flat">
                  <a:noFill/>
                  <a:prstDash val="solid"/>
                  <a:miter lim="400000"/>
                </a:ln>
              </a:rPr>
              <a:pPr/>
              <a:t>7</a:t>
            </a:fld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26" name="Яндекс.Учебник">
            <a:extLst>
              <a:ext uri="{FF2B5EF4-FFF2-40B4-BE49-F238E27FC236}">
                <a16:creationId xmlns:a16="http://schemas.microsoft.com/office/drawing/2014/main" xmlns="" id="{E7BD4725-0AD0-1F4A-AD0C-0F1EC1FBE548}"/>
              </a:ext>
            </a:extLst>
          </p:cNvPr>
          <p:cNvSpPr txBox="1"/>
          <p:nvPr/>
        </p:nvSpPr>
        <p:spPr>
          <a:xfrm rot="16200000">
            <a:off x="-1837418" y="9845790"/>
            <a:ext cx="4775896" cy="5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500"/>
              </a:lnSpc>
              <a:defRPr sz="16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Яндекс.Учебник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9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метапрезентация_графика_раздел_03.pdf" descr="метапрезентация_графика_раздел_03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Задания Яндекс.Учебника"/>
          <p:cNvSpPr txBox="1"/>
          <p:nvPr/>
        </p:nvSpPr>
        <p:spPr>
          <a:xfrm>
            <a:off x="388657" y="3837463"/>
            <a:ext cx="14798746" cy="2851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10700"/>
              </a:lnSpc>
              <a:defRPr sz="109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Задания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Яндекс.Учебника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"/>
          <p:cNvSpPr/>
          <p:nvPr/>
        </p:nvSpPr>
        <p:spPr>
          <a:xfrm>
            <a:off x="7917815" y="41"/>
            <a:ext cx="16465999" cy="13715918"/>
          </a:xfrm>
          <a:prstGeom prst="rect">
            <a:avLst/>
          </a:prstGeom>
          <a:solidFill>
            <a:srgbClr val="E8E9E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54" name="метапрезентация_графика_разделитель_07.pdf" descr="метапрезентация_графика_разделитель_07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Работа с информацией"/>
          <p:cNvSpPr txBox="1"/>
          <p:nvPr/>
        </p:nvSpPr>
        <p:spPr>
          <a:xfrm>
            <a:off x="438802" y="373687"/>
            <a:ext cx="6934201" cy="184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6800"/>
              </a:lnSpc>
              <a:defRPr sz="68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Работа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/>
            </a:r>
            <a:br>
              <a:rPr dirty="0">
                <a:ln w="0" cap="flat">
                  <a:noFill/>
                  <a:prstDash val="solid"/>
                  <a:miter lim="400000"/>
                </a:ln>
              </a:rPr>
            </a:b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с</a:t>
            </a:r>
            <a:r>
              <a:rPr dirty="0">
                <a:ln w="0" cap="flat">
                  <a:noFill/>
                  <a:prstDash val="solid"/>
                  <a:miter lim="400000"/>
                </a:ln>
              </a:rPr>
              <a:t> </a:t>
            </a:r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информацией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251" name="Вы найдете задания по анализу и извлечению информации, представленной в виде диаграмм, схем, таблиц и текста.…"/>
          <p:cNvSpPr txBox="1"/>
          <p:nvPr/>
        </p:nvSpPr>
        <p:spPr>
          <a:xfrm>
            <a:off x="456309" y="3284232"/>
            <a:ext cx="6934201" cy="2508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>
                <a:ln w="0" cap="flat">
                  <a:noFill/>
                  <a:prstDash val="solid"/>
                  <a:miter lim="400000"/>
                </a:ln>
              </a:rPr>
              <a:t>Вы найдете задания по анализу и извлечению информации, представленной в виде диаграмм, схем, таблиц и текста.</a:t>
            </a:r>
          </a:p>
          <a:p>
            <a:pPr algn="l"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endParaRPr>
              <a:ln w="0" cap="flat">
                <a:noFill/>
                <a:prstDash val="solid"/>
                <a:miter lim="400000"/>
              </a:ln>
            </a:endParaRPr>
          </a:p>
          <a:p>
            <a:pPr algn="l" defTabSz="457200">
              <a:lnSpc>
                <a:spcPct val="110000"/>
              </a:lnSpc>
              <a:defRPr sz="24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Arial"/>
                <a:ea typeface="Arial"/>
                <a:cs typeface="Arial"/>
                <a:sym typeface="Arial"/>
              </a:defRPr>
            </a:pPr>
            <a:r>
              <a:rPr>
                <a:ln w="0" cap="flat">
                  <a:noFill/>
                  <a:prstDash val="solid"/>
                  <a:miter lim="400000"/>
                </a:ln>
              </a:rPr>
              <a:t>Они соответствуют вызовам нашего времени</a:t>
            </a:r>
            <a:br>
              <a:rPr>
                <a:ln w="0" cap="flat">
                  <a:noFill/>
                  <a:prstDash val="solid"/>
                  <a:miter lim="400000"/>
                </a:ln>
              </a:rPr>
            </a:br>
            <a:r>
              <a:rPr>
                <a:ln w="0" cap="flat">
                  <a:noFill/>
                  <a:prstDash val="solid"/>
                  <a:miter lim="400000"/>
                </a:ln>
              </a:rPr>
              <a:t>и требованиям образовательного стандарта.</a:t>
            </a:r>
          </a:p>
        </p:txBody>
      </p:sp>
      <p:pic>
        <p:nvPicPr>
          <p:cNvPr id="253" name="Работа с информацией_серый.png" descr="Работа с информацией_серый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1958" t="19109" r="31669" b="28242"/>
          <a:stretch>
            <a:fillRect/>
          </a:stretch>
        </p:blipFill>
        <p:spPr>
          <a:xfrm>
            <a:off x="9476965" y="607814"/>
            <a:ext cx="13347701" cy="125002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xmlns="" id="{7F3FCA1C-5B63-614A-9EEF-DF4BB88B34C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54292" y="12675234"/>
            <a:ext cx="216406" cy="5820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457200">
              <a:lnSpc>
                <a:spcPts val="4500"/>
              </a:lnSpc>
              <a:defRPr sz="160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 smtClean="0">
                <a:ln w="0" cap="flat">
                  <a:noFill/>
                  <a:prstDash val="solid"/>
                  <a:miter lim="400000"/>
                </a:ln>
              </a:rPr>
              <a:pPr/>
              <a:t>9</a:t>
            </a:fld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  <p:sp>
        <p:nvSpPr>
          <p:cNvPr id="10" name="Яндекс.Учебник">
            <a:extLst>
              <a:ext uri="{FF2B5EF4-FFF2-40B4-BE49-F238E27FC236}">
                <a16:creationId xmlns:a16="http://schemas.microsoft.com/office/drawing/2014/main" xmlns="" id="{E7BD4725-0AD0-1F4A-AD0C-0F1EC1FBE548}"/>
              </a:ext>
            </a:extLst>
          </p:cNvPr>
          <p:cNvSpPr txBox="1"/>
          <p:nvPr/>
        </p:nvSpPr>
        <p:spPr>
          <a:xfrm rot="16200000">
            <a:off x="-1837418" y="9845790"/>
            <a:ext cx="4775896" cy="58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lnSpc>
                <a:spcPts val="4500"/>
              </a:lnSpc>
              <a:defRPr sz="1600" b="0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201E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>
                <a:ln w="0" cap="flat">
                  <a:noFill/>
                  <a:prstDash val="solid"/>
                  <a:miter lim="400000"/>
                </a:ln>
              </a:rPr>
              <a:t>Яндекс.Учебник</a:t>
            </a:r>
            <a:endParaRPr dirty="0">
              <a:ln w="0" cap="flat">
                <a:noFill/>
                <a:prstDash val="solid"/>
                <a:miter lim="400000"/>
              </a:ln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609</Words>
  <Application>Microsoft Office PowerPoint</Application>
  <PresentationFormat>Произвольный</PresentationFormat>
  <Paragraphs>198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White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Olga Farber</dc:creator>
  <cp:lastModifiedBy>Константин</cp:lastModifiedBy>
  <cp:revision>59</cp:revision>
  <cp:lastPrinted>2019-08-13T13:27:48Z</cp:lastPrinted>
  <dcterms:modified xsi:type="dcterms:W3CDTF">2020-01-30T08:01:20Z</dcterms:modified>
</cp:coreProperties>
</file>